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5" r:id="rId1"/>
  </p:sldMasterIdLst>
  <p:notesMasterIdLst>
    <p:notesMasterId r:id="rId61"/>
  </p:notesMasterIdLst>
  <p:handoutMasterIdLst>
    <p:handoutMasterId r:id="rId62"/>
  </p:handoutMasterIdLst>
  <p:sldIdLst>
    <p:sldId id="256" r:id="rId2"/>
    <p:sldId id="663" r:id="rId3"/>
    <p:sldId id="647" r:id="rId4"/>
    <p:sldId id="648" r:id="rId5"/>
    <p:sldId id="692" r:id="rId6"/>
    <p:sldId id="714" r:id="rId7"/>
    <p:sldId id="649" r:id="rId8"/>
    <p:sldId id="650" r:id="rId9"/>
    <p:sldId id="716" r:id="rId10"/>
    <p:sldId id="720" r:id="rId11"/>
    <p:sldId id="721" r:id="rId12"/>
    <p:sldId id="727" r:id="rId13"/>
    <p:sldId id="712" r:id="rId14"/>
    <p:sldId id="731" r:id="rId15"/>
    <p:sldId id="715" r:id="rId16"/>
    <p:sldId id="680" r:id="rId17"/>
    <p:sldId id="707" r:id="rId18"/>
    <p:sldId id="708" r:id="rId19"/>
    <p:sldId id="709" r:id="rId20"/>
    <p:sldId id="710" r:id="rId21"/>
    <p:sldId id="694" r:id="rId22"/>
    <p:sldId id="696" r:id="rId23"/>
    <p:sldId id="682" r:id="rId24"/>
    <p:sldId id="681" r:id="rId25"/>
    <p:sldId id="683" r:id="rId26"/>
    <p:sldId id="690" r:id="rId27"/>
    <p:sldId id="662" r:id="rId28"/>
    <p:sldId id="660" r:id="rId29"/>
    <p:sldId id="697" r:id="rId30"/>
    <p:sldId id="698" r:id="rId31"/>
    <p:sldId id="673" r:id="rId32"/>
    <p:sldId id="674" r:id="rId33"/>
    <p:sldId id="675" r:id="rId34"/>
    <p:sldId id="676" r:id="rId35"/>
    <p:sldId id="677" r:id="rId36"/>
    <p:sldId id="699" r:id="rId37"/>
    <p:sldId id="664" r:id="rId38"/>
    <p:sldId id="656" r:id="rId39"/>
    <p:sldId id="666" r:id="rId40"/>
    <p:sldId id="668" r:id="rId41"/>
    <p:sldId id="711" r:id="rId42"/>
    <p:sldId id="667" r:id="rId43"/>
    <p:sldId id="700" r:id="rId44"/>
    <p:sldId id="701" r:id="rId45"/>
    <p:sldId id="702" r:id="rId46"/>
    <p:sldId id="703" r:id="rId47"/>
    <p:sldId id="705" r:id="rId48"/>
    <p:sldId id="688" r:id="rId49"/>
    <p:sldId id="689" r:id="rId50"/>
    <p:sldId id="733" r:id="rId51"/>
    <p:sldId id="734" r:id="rId52"/>
    <p:sldId id="687" r:id="rId53"/>
    <p:sldId id="691" r:id="rId54"/>
    <p:sldId id="564" r:id="rId55"/>
    <p:sldId id="725" r:id="rId56"/>
    <p:sldId id="726" r:id="rId57"/>
    <p:sldId id="728" r:id="rId58"/>
    <p:sldId id="729" r:id="rId59"/>
    <p:sldId id="730" r:id="rId60"/>
  </p:sldIdLst>
  <p:sldSz cx="9144000" cy="6858000" type="screen4x3"/>
  <p:notesSz cx="9939338" cy="6807200"/>
  <p:embeddedFontLst>
    <p:embeddedFont>
      <p:font typeface="Lucida Fax" panose="02060602050505020204" pitchFamily="18" charset="0"/>
      <p:regular r:id="rId63"/>
      <p:bold r:id="rId64"/>
      <p:italic r:id="rId65"/>
      <p:boldItalic r:id="rId66"/>
    </p:embeddedFont>
    <p:embeddedFont>
      <p:font typeface="Ebrima" panose="02000000000000000000" pitchFamily="2" charset="0"/>
      <p:regular r:id="rId67"/>
      <p:bold r:id="rId68"/>
    </p:embeddedFont>
    <p:embeddedFont>
      <p:font typeface="微軟正黑體" panose="020B0604030504040204" pitchFamily="34" charset="-120"/>
      <p:regular r:id="rId69"/>
      <p:bold r:id="rId70"/>
    </p:embeddedFont>
    <p:embeddedFont>
      <p:font typeface="Candara" panose="020E0502030303020204" pitchFamily="34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Helvetica" panose="020B0604020202020204" pitchFamily="34" charset="0"/>
      <p:regular r:id="rId84"/>
      <p:bold r:id="rId85"/>
      <p:italic r:id="rId86"/>
      <p:boldItalic r:id="rId87"/>
    </p:embeddedFont>
    <p:embeddedFont>
      <p:font typeface="Arial Unicode MS" panose="020B0604020202020204" pitchFamily="34" charset="-120"/>
      <p:regular r:id="rId88"/>
    </p:embeddedFon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Wingdings 3" panose="05040102010807070707" pitchFamily="18" charset="2"/>
      <p:regular r:id="rId93"/>
    </p:embeddedFont>
    <p:embeddedFont>
      <p:font typeface="Open Sans Semibold" panose="020B0604020202020204" charset="0"/>
      <p:bold r:id="rId94"/>
      <p:boldItalic r:id="rId95"/>
    </p:embeddedFont>
    <p:embeddedFont>
      <p:font typeface="Open Sans Light" panose="020B0604020202020204" charset="0"/>
      <p:regular r:id="rId96"/>
      <p:italic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6699FF"/>
    <a:srgbClr val="FF0066"/>
    <a:srgbClr val="A02E0F"/>
    <a:srgbClr val="A53010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84669" autoAdjust="0"/>
  </p:normalViewPr>
  <p:slideViewPr>
    <p:cSldViewPr snapToGrid="0">
      <p:cViewPr varScale="1">
        <p:scale>
          <a:sx n="98" d="100"/>
          <a:sy n="98" d="100"/>
        </p:scale>
        <p:origin x="23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95" Type="http://schemas.openxmlformats.org/officeDocument/2006/relationships/font" Target="fonts/font3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font" Target="fonts/font29.fntdata"/><Relationship Id="rId96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97" Type="http://schemas.openxmlformats.org/officeDocument/2006/relationships/font" Target="fonts/font35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93" Type="http://schemas.openxmlformats.org/officeDocument/2006/relationships/font" Target="fonts/font31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工作表1!$A$2:$A$22</c:f>
              <c:numCache>
                <c:formatCode>General</c:formatCode>
                <c:ptCount val="2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</c:numCache>
            </c:numRef>
          </c:xVal>
          <c:yVal>
            <c:numRef>
              <c:f>工作表1!$B$2:$B$22</c:f>
              <c:numCache>
                <c:formatCode>General</c:formatCode>
                <c:ptCount val="21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0.5</c:v>
                </c:pt>
                <c:pt idx="4">
                  <c:v>2.1</c:v>
                </c:pt>
                <c:pt idx="5">
                  <c:v>0.5</c:v>
                </c:pt>
                <c:pt idx="6">
                  <c:v>1.3</c:v>
                </c:pt>
                <c:pt idx="7">
                  <c:v>2.2000000000000002</c:v>
                </c:pt>
                <c:pt idx="8">
                  <c:v>0.8</c:v>
                </c:pt>
                <c:pt idx="9">
                  <c:v>0.5</c:v>
                </c:pt>
                <c:pt idx="10">
                  <c:v>0.7</c:v>
                </c:pt>
                <c:pt idx="11">
                  <c:v>1.2</c:v>
                </c:pt>
                <c:pt idx="12">
                  <c:v>1.5</c:v>
                </c:pt>
                <c:pt idx="13">
                  <c:v>1.9</c:v>
                </c:pt>
                <c:pt idx="14">
                  <c:v>3.5</c:v>
                </c:pt>
                <c:pt idx="15">
                  <c:v>0.2</c:v>
                </c:pt>
                <c:pt idx="16">
                  <c:v>0.1</c:v>
                </c:pt>
                <c:pt idx="17">
                  <c:v>0.7</c:v>
                </c:pt>
                <c:pt idx="18">
                  <c:v>1.5</c:v>
                </c:pt>
                <c:pt idx="19">
                  <c:v>0.5</c:v>
                </c:pt>
                <c:pt idx="20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6B1-4943-A99B-8C2D08987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0798544"/>
        <c:axId val="222911728"/>
      </c:scatterChart>
      <c:valAx>
        <c:axId val="280798544"/>
        <c:scaling>
          <c:orientation val="minMax"/>
          <c:max val="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22911728"/>
        <c:crosses val="autoZero"/>
        <c:crossBetween val="midCat"/>
        <c:majorUnit val="0.1"/>
      </c:valAx>
      <c:valAx>
        <c:axId val="222911728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80798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工作表1!$A$2:$A$22</c:f>
              <c:numCache>
                <c:formatCode>General</c:formatCode>
                <c:ptCount val="2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</c:numCache>
            </c:numRef>
          </c:xVal>
          <c:yVal>
            <c:numRef>
              <c:f>工作表1!$B$2:$B$22</c:f>
              <c:numCache>
                <c:formatCode>General</c:formatCode>
                <c:ptCount val="21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0.5</c:v>
                </c:pt>
                <c:pt idx="4">
                  <c:v>2.1</c:v>
                </c:pt>
                <c:pt idx="5">
                  <c:v>0.5</c:v>
                </c:pt>
                <c:pt idx="6">
                  <c:v>1.3</c:v>
                </c:pt>
                <c:pt idx="7">
                  <c:v>2.2000000000000002</c:v>
                </c:pt>
                <c:pt idx="8">
                  <c:v>0.8</c:v>
                </c:pt>
                <c:pt idx="9">
                  <c:v>0.5</c:v>
                </c:pt>
                <c:pt idx="10">
                  <c:v>0.7</c:v>
                </c:pt>
                <c:pt idx="11">
                  <c:v>1.2</c:v>
                </c:pt>
                <c:pt idx="12">
                  <c:v>1.5</c:v>
                </c:pt>
                <c:pt idx="13">
                  <c:v>1.9</c:v>
                </c:pt>
                <c:pt idx="14">
                  <c:v>3.5</c:v>
                </c:pt>
                <c:pt idx="15">
                  <c:v>0.2</c:v>
                </c:pt>
                <c:pt idx="16">
                  <c:v>0.1</c:v>
                </c:pt>
                <c:pt idx="17">
                  <c:v>0.7</c:v>
                </c:pt>
                <c:pt idx="18">
                  <c:v>1.5</c:v>
                </c:pt>
                <c:pt idx="19">
                  <c:v>0.5</c:v>
                </c:pt>
                <c:pt idx="20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E3-4923-9285-1DF86A1BD5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9057856"/>
        <c:axId val="289058416"/>
      </c:scatterChart>
      <c:valAx>
        <c:axId val="289057856"/>
        <c:scaling>
          <c:orientation val="minMax"/>
          <c:max val="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89058416"/>
        <c:crosses val="autoZero"/>
        <c:crossBetween val="midCat"/>
        <c:majorUnit val="0.1"/>
      </c:valAx>
      <c:valAx>
        <c:axId val="28905841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89057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22978-DDDA-4368-9B2E-95BBA8A67ED6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FAEFC-FBAC-4E27-B0F9-165289E00B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499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E8FF2-3AC0-4D92-850F-40D8DC1BCC79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8525" y="850900"/>
            <a:ext cx="306228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941-B5C3-4011-9FB6-1159F6B31D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57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438525" y="850900"/>
            <a:ext cx="3062288" cy="22971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2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99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rot="21041845">
            <a:off x="205472" y="2204354"/>
            <a:ext cx="7228233" cy="2466177"/>
          </a:xfrm>
        </p:spPr>
        <p:txBody>
          <a:bodyPr anchor="ctr" anchorCtr="1">
            <a:normAutofit/>
          </a:bodyPr>
          <a:lstStyle>
            <a:lvl1pPr algn="ctr">
              <a:defRPr sz="4800" b="1">
                <a:solidFill>
                  <a:srgbClr val="53585F"/>
                </a:solidFill>
                <a:latin typeface="Ebrima" panose="02000000000000000000" pitchFamily="2" charset="0"/>
                <a:ea typeface="+mj-ea"/>
                <a:cs typeface="Ebrima" panose="02000000000000000000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rot="21041845">
            <a:off x="1069018" y="4655986"/>
            <a:ext cx="6600451" cy="95426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Ebrima" panose="02000000000000000000" pitchFamily="2" charset="0"/>
                <a:ea typeface="+mn-ea"/>
                <a:cs typeface="Ebrima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8" name="Shape 22"/>
          <p:cNvSpPr/>
          <p:nvPr userDrawn="1"/>
        </p:nvSpPr>
        <p:spPr>
          <a:xfrm rot="21058566">
            <a:off x="-175527" y="5618155"/>
            <a:ext cx="9532870" cy="29871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23"/>
          <p:cNvSpPr/>
          <p:nvPr userDrawn="1"/>
        </p:nvSpPr>
        <p:spPr>
          <a:xfrm rot="21096973">
            <a:off x="7567904" y="-93279"/>
            <a:ext cx="241214" cy="7034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24"/>
          <p:cNvSpPr/>
          <p:nvPr userDrawn="1"/>
        </p:nvSpPr>
        <p:spPr>
          <a:xfrm rot="21058566">
            <a:off x="-142816" y="5742379"/>
            <a:ext cx="9498808" cy="29871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25"/>
          <p:cNvSpPr/>
          <p:nvPr userDrawn="1"/>
        </p:nvSpPr>
        <p:spPr>
          <a:xfrm rot="21096000">
            <a:off x="7734148" y="-114286"/>
            <a:ext cx="263259" cy="7052075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26"/>
          <p:cNvSpPr/>
          <p:nvPr userDrawn="1"/>
        </p:nvSpPr>
        <p:spPr>
          <a:xfrm rot="21058566">
            <a:off x="-118635" y="5873297"/>
            <a:ext cx="9453641" cy="236818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27"/>
          <p:cNvSpPr/>
          <p:nvPr userDrawn="1"/>
        </p:nvSpPr>
        <p:spPr>
          <a:xfrm rot="21096000">
            <a:off x="7910355" y="-136587"/>
            <a:ext cx="257471" cy="7057864"/>
          </a:xfrm>
          <a:prstGeom prst="rect">
            <a:avLst/>
          </a:prstGeom>
          <a:gradFill>
            <a:gsLst>
              <a:gs pos="0">
                <a:schemeClr val="accent3">
                  <a:hueOff val="136526"/>
                  <a:satOff val="23858"/>
                  <a:lumOff val="7773"/>
                </a:schemeClr>
              </a:gs>
              <a:gs pos="100000">
                <a:schemeClr val="accent3">
                  <a:hueOff val="-192296"/>
                  <a:satOff val="2884"/>
                  <a:lumOff val="-7566"/>
                </a:schemeClr>
              </a:gs>
            </a:gsLst>
            <a:lin ang="5400000"/>
          </a:gra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139038" y="126110"/>
            <a:ext cx="3406405" cy="2197989"/>
            <a:chOff x="260436" y="248131"/>
            <a:chExt cx="4463498" cy="2880080"/>
          </a:xfrm>
        </p:grpSpPr>
        <p:sp>
          <p:nvSpPr>
            <p:cNvPr id="16" name="Shape 17"/>
            <p:cNvSpPr/>
            <p:nvPr/>
          </p:nvSpPr>
          <p:spPr>
            <a:xfrm rot="21300000">
              <a:off x="2743155" y="2221754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 rot="21300000">
              <a:off x="2743155" y="872489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 rot="21300000">
              <a:off x="2743155" y="1547121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9" name="Shape 20"/>
            <p:cNvSpPr/>
            <p:nvPr/>
          </p:nvSpPr>
          <p:spPr>
            <a:xfrm rot="21300000">
              <a:off x="2743155" y="1175678"/>
              <a:ext cx="1980779" cy="252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20" name="Shape 21"/>
            <p:cNvSpPr/>
            <p:nvPr/>
          </p:nvSpPr>
          <p:spPr>
            <a:xfrm rot="21300000">
              <a:off x="2743155" y="1884438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1" name="11902522_10153225446609633_4314903198679393512_n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01" t="201" r="189" b="208"/>
            <a:stretch>
              <a:fillRect/>
            </a:stretch>
          </p:blipFill>
          <p:spPr>
            <a:xfrm rot="21300000">
              <a:off x="260436" y="248131"/>
              <a:ext cx="2888205" cy="288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4" y="0"/>
                  </a:moveTo>
                  <a:cubicBezTo>
                    <a:pt x="10051" y="17"/>
                    <a:pt x="9495" y="37"/>
                    <a:pt x="9449" y="60"/>
                  </a:cubicBezTo>
                  <a:cubicBezTo>
                    <a:pt x="9335" y="116"/>
                    <a:pt x="8757" y="279"/>
                    <a:pt x="8164" y="421"/>
                  </a:cubicBezTo>
                  <a:cubicBezTo>
                    <a:pt x="6305" y="865"/>
                    <a:pt x="4525" y="1854"/>
                    <a:pt x="3189" y="3190"/>
                  </a:cubicBezTo>
                  <a:cubicBezTo>
                    <a:pt x="1854" y="4526"/>
                    <a:pt x="865" y="6306"/>
                    <a:pt x="420" y="8165"/>
                  </a:cubicBezTo>
                  <a:cubicBezTo>
                    <a:pt x="279" y="8759"/>
                    <a:pt x="116" y="9337"/>
                    <a:pt x="60" y="9451"/>
                  </a:cubicBezTo>
                  <a:cubicBezTo>
                    <a:pt x="37" y="9497"/>
                    <a:pt x="17" y="10048"/>
                    <a:pt x="0" y="10804"/>
                  </a:cubicBezTo>
                  <a:cubicBezTo>
                    <a:pt x="20" y="11517"/>
                    <a:pt x="43" y="11978"/>
                    <a:pt x="75" y="11998"/>
                  </a:cubicBezTo>
                  <a:cubicBezTo>
                    <a:pt x="141" y="12039"/>
                    <a:pt x="194" y="12220"/>
                    <a:pt x="194" y="12399"/>
                  </a:cubicBezTo>
                  <a:cubicBezTo>
                    <a:pt x="194" y="12984"/>
                    <a:pt x="678" y="14493"/>
                    <a:pt x="1214" y="15593"/>
                  </a:cubicBezTo>
                  <a:cubicBezTo>
                    <a:pt x="2226" y="17672"/>
                    <a:pt x="3920" y="19371"/>
                    <a:pt x="6006" y="20394"/>
                  </a:cubicBezTo>
                  <a:cubicBezTo>
                    <a:pt x="7033" y="20897"/>
                    <a:pt x="8669" y="21406"/>
                    <a:pt x="9255" y="21406"/>
                  </a:cubicBezTo>
                  <a:cubicBezTo>
                    <a:pt x="9405" y="21406"/>
                    <a:pt x="9559" y="21459"/>
                    <a:pt x="9600" y="21525"/>
                  </a:cubicBezTo>
                  <a:cubicBezTo>
                    <a:pt x="9620" y="21557"/>
                    <a:pt x="10082" y="21580"/>
                    <a:pt x="10794" y="21600"/>
                  </a:cubicBezTo>
                  <a:cubicBezTo>
                    <a:pt x="11549" y="21583"/>
                    <a:pt x="12101" y="21563"/>
                    <a:pt x="12147" y="21540"/>
                  </a:cubicBezTo>
                  <a:cubicBezTo>
                    <a:pt x="12261" y="21484"/>
                    <a:pt x="12843" y="21321"/>
                    <a:pt x="13436" y="21179"/>
                  </a:cubicBezTo>
                  <a:cubicBezTo>
                    <a:pt x="16460" y="20457"/>
                    <a:pt x="18959" y="18466"/>
                    <a:pt x="20382" y="15652"/>
                  </a:cubicBezTo>
                  <a:cubicBezTo>
                    <a:pt x="20823" y="14782"/>
                    <a:pt x="21257" y="13489"/>
                    <a:pt x="21354" y="12760"/>
                  </a:cubicBezTo>
                  <a:cubicBezTo>
                    <a:pt x="21397" y="12437"/>
                    <a:pt x="21479" y="12145"/>
                    <a:pt x="21537" y="12109"/>
                  </a:cubicBezTo>
                  <a:cubicBezTo>
                    <a:pt x="21560" y="12095"/>
                    <a:pt x="21583" y="11555"/>
                    <a:pt x="21600" y="10800"/>
                  </a:cubicBezTo>
                  <a:cubicBezTo>
                    <a:pt x="21583" y="10045"/>
                    <a:pt x="21560" y="9505"/>
                    <a:pt x="21537" y="9491"/>
                  </a:cubicBezTo>
                  <a:cubicBezTo>
                    <a:pt x="21479" y="9455"/>
                    <a:pt x="21397" y="9163"/>
                    <a:pt x="21354" y="8840"/>
                  </a:cubicBezTo>
                  <a:cubicBezTo>
                    <a:pt x="21070" y="6702"/>
                    <a:pt x="19459" y="3928"/>
                    <a:pt x="17669" y="2504"/>
                  </a:cubicBezTo>
                  <a:cubicBezTo>
                    <a:pt x="16275" y="1395"/>
                    <a:pt x="14181" y="431"/>
                    <a:pt x="12758" y="242"/>
                  </a:cubicBezTo>
                  <a:cubicBezTo>
                    <a:pt x="12435" y="199"/>
                    <a:pt x="12142" y="117"/>
                    <a:pt x="12107" y="60"/>
                  </a:cubicBezTo>
                  <a:cubicBezTo>
                    <a:pt x="12093" y="37"/>
                    <a:pt x="11559" y="17"/>
                    <a:pt x="10814" y="0"/>
                  </a:cubicBezTo>
                  <a:close/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</p:pic>
      </p:grpSp>
      <p:sp>
        <p:nvSpPr>
          <p:cNvPr id="24" name="Subtitle 2"/>
          <p:cNvSpPr txBox="1">
            <a:spLocks/>
          </p:cNvSpPr>
          <p:nvPr userDrawn="1"/>
        </p:nvSpPr>
        <p:spPr>
          <a:xfrm rot="21040893">
            <a:off x="3806985" y="6049613"/>
            <a:ext cx="4125587" cy="50045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brima" panose="02000000000000000000" pitchFamily="2" charset="0"/>
                <a:ea typeface="+mn-ea"/>
                <a:cs typeface="Ebrima" panose="02000000000000000000" pitchFamily="2" charset="0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00"/>
              </a:lnSpc>
            </a:pP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K</a:t>
            </a:r>
            <a:r>
              <a:rPr lang="en-US" altLang="zh-TW" sz="1400" dirty="0">
                <a:latin typeface="Lucida Fax" panose="02060602050505020204" pitchFamily="18" charset="0"/>
              </a:rPr>
              <a:t>nowledge and </a:t>
            </a: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I</a:t>
            </a:r>
            <a:r>
              <a:rPr lang="en-US" altLang="zh-TW" sz="1400" dirty="0">
                <a:latin typeface="Lucida Fax" panose="02060602050505020204" pitchFamily="18" charset="0"/>
              </a:rPr>
              <a:t>nformation </a:t>
            </a: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D</a:t>
            </a:r>
            <a:r>
              <a:rPr lang="en-US" altLang="zh-TW" sz="1400" dirty="0">
                <a:latin typeface="Lucida Fax" panose="02060602050505020204" pitchFamily="18" charset="0"/>
              </a:rPr>
              <a:t>iscovery Lab </a:t>
            </a:r>
          </a:p>
          <a:p>
            <a:pPr>
              <a:lnSpc>
                <a:spcPts val="800"/>
              </a:lnSpc>
            </a:pPr>
            <a:r>
              <a:rPr lang="en-US" altLang="zh-TW" sz="1400" dirty="0">
                <a:latin typeface="Lucida Fax" panose="02060602050505020204" pitchFamily="18" charset="0"/>
              </a:rPr>
              <a:t>National Cheng Kung University, Taiwan</a:t>
            </a:r>
          </a:p>
        </p:txBody>
      </p:sp>
    </p:spTree>
    <p:extLst>
      <p:ext uri="{BB962C8B-B14F-4D97-AF65-F5344CB8AC3E}">
        <p14:creationId xmlns:p14="http://schemas.microsoft.com/office/powerpoint/2010/main" val="253504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7754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8" name="11902522_10153225446609633_4314903198679393512_n.jpg"/>
          <p:cNvPicPr>
            <a:picLocks noChangeAspect="1"/>
          </p:cNvPicPr>
          <p:nvPr userDrawn="1"/>
        </p:nvPicPr>
        <p:blipFill>
          <a:blip r:embed="rId2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95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7754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9" name="11902522_10153225446609633_4314903198679393512_n.jpg"/>
          <p:cNvPicPr>
            <a:picLocks noChangeAspect="1"/>
          </p:cNvPicPr>
          <p:nvPr userDrawn="1"/>
        </p:nvPicPr>
        <p:blipFill>
          <a:blip r:embed="rId3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5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9" name="11902522_10153225446609633_4314903198679393512_n.jpg"/>
          <p:cNvPicPr>
            <a:picLocks noChangeAspect="1"/>
          </p:cNvPicPr>
          <p:nvPr userDrawn="1"/>
        </p:nvPicPr>
        <p:blipFill>
          <a:blip r:embed="rId3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6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6715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4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9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018599" y="93517"/>
            <a:ext cx="7553901" cy="1309255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79809" y="1624263"/>
            <a:ext cx="8082129" cy="4817538"/>
          </a:xfrm>
          <a:prstGeom prst="rect">
            <a:avLst/>
          </a:prstGeom>
        </p:spPr>
        <p:txBody>
          <a:bodyPr anchor="t"/>
          <a:lstStyle>
            <a:lvl1pPr marL="312528" indent="-312528">
              <a:spcBef>
                <a:spcPts val="2109"/>
              </a:spcBef>
              <a:buFont typeface="Wingdings" panose="05000000000000000000" pitchFamily="2" charset="2"/>
              <a:buChar char="l"/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625056" indent="-312528">
              <a:spcBef>
                <a:spcPts val="2109"/>
              </a:spcBef>
              <a:buFont typeface="Wingdings" panose="05000000000000000000" pitchFamily="2" charset="2"/>
              <a:buChar char="p"/>
              <a:defRPr sz="253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 marL="946513" indent="-321457">
              <a:spcBef>
                <a:spcPts val="2109"/>
              </a:spcBef>
              <a:buFont typeface="Wingdings" panose="05000000000000000000" pitchFamily="2" charset="2"/>
              <a:buChar char="u"/>
              <a:defRPr sz="2109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 marL="1250112" indent="-312528">
              <a:spcBef>
                <a:spcPts val="2109"/>
              </a:spcBef>
              <a:buFont typeface="Wingdings" panose="05000000000000000000" pitchFamily="2" charset="2"/>
              <a:buChar char="Ø"/>
              <a:defRPr sz="1828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spcBef>
                <a:spcPts val="2109"/>
              </a:spcBef>
              <a:defRPr sz="1687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r>
              <a:rPr dirty="0" err="1"/>
              <a:t>內文層級一</a:t>
            </a:r>
            <a:endParaRPr dirty="0"/>
          </a:p>
          <a:p>
            <a:pPr lvl="1"/>
            <a:r>
              <a:rPr dirty="0" err="1" smtClean="0"/>
              <a:t>內文層級二</a:t>
            </a:r>
            <a:endParaRPr dirty="0" smtClean="0"/>
          </a:p>
          <a:p>
            <a:pPr lvl="2"/>
            <a:r>
              <a:rPr dirty="0" err="1" smtClean="0"/>
              <a:t>內文層級三</a:t>
            </a:r>
          </a:p>
          <a:p>
            <a:pPr lvl="3"/>
            <a:r>
              <a:rPr dirty="0" err="1" smtClean="0"/>
              <a:t>內文層級四</a:t>
            </a:r>
          </a:p>
          <a:p>
            <a:pPr lvl="4"/>
            <a:r>
              <a:rPr dirty="0" err="1" smtClean="0"/>
              <a:t>內文層級五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432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8612" y="624110"/>
            <a:ext cx="734578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2321" y="2133600"/>
            <a:ext cx="735208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endParaRPr lang="en-US" dirty="0"/>
          </a:p>
        </p:txBody>
      </p:sp>
      <p:sp>
        <p:nvSpPr>
          <p:cNvPr id="8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9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7150" y="787783"/>
            <a:ext cx="728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8288823" y="5978569"/>
            <a:ext cx="799359" cy="879431"/>
            <a:chOff x="8288823" y="5978569"/>
            <a:chExt cx="799359" cy="879431"/>
          </a:xfrm>
        </p:grpSpPr>
        <p:sp>
          <p:nvSpPr>
            <p:cNvPr id="10" name="Shape 5"/>
            <p:cNvSpPr/>
            <p:nvPr userDrawn="1"/>
          </p:nvSpPr>
          <p:spPr>
            <a:xfrm>
              <a:off x="8480989" y="5978569"/>
              <a:ext cx="456398" cy="879431"/>
            </a:xfrm>
            <a:prstGeom prst="round2SameRect">
              <a:avLst/>
            </a:prstGeom>
            <a:solidFill>
              <a:schemeClr val="accent6">
                <a:lumOff val="-8741"/>
              </a:schemeClr>
            </a:solid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6"/>
            <p:cNvSpPr/>
            <p:nvPr userDrawn="1"/>
          </p:nvSpPr>
          <p:spPr>
            <a:xfrm>
              <a:off x="8631784" y="6179467"/>
              <a:ext cx="456398" cy="678533"/>
            </a:xfrm>
            <a:prstGeom prst="round2SameRect">
              <a:avLst/>
            </a:prstGeom>
            <a:blipFill>
              <a:blip r:embed="rId10"/>
              <a:srcRect/>
              <a:stretch>
                <a:fillRect/>
              </a:stretch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7"/>
            <p:cNvSpPr/>
            <p:nvPr userDrawn="1"/>
          </p:nvSpPr>
          <p:spPr>
            <a:xfrm>
              <a:off x="8288823" y="6087370"/>
              <a:ext cx="456398" cy="770630"/>
            </a:xfrm>
            <a:prstGeom prst="round2SameRect">
              <a:avLst/>
            </a:prstGeom>
            <a:blipFill>
              <a:blip r:embed="rId11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" name="文字方塊 13"/>
          <p:cNvSpPr txBox="1"/>
          <p:nvPr userDrawn="1"/>
        </p:nvSpPr>
        <p:spPr>
          <a:xfrm>
            <a:off x="1918607" y="6543938"/>
            <a:ext cx="5543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Knowledge and Information Discovery Lab, NCKU, Taiwan.</a:t>
            </a:r>
          </a:p>
        </p:txBody>
      </p:sp>
    </p:spTree>
    <p:extLst>
      <p:ext uri="{BB962C8B-B14F-4D97-AF65-F5344CB8AC3E}">
        <p14:creationId xmlns:p14="http://schemas.microsoft.com/office/powerpoint/2010/main" val="359303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1" r:id="rId4"/>
    <p:sldLayoutId id="2147483670" r:id="rId5"/>
    <p:sldLayoutId id="2147483668" r:id="rId6"/>
    <p:sldLayoutId id="2147483672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>
              <a:lumMod val="85000"/>
              <a:lumOff val="15000"/>
            </a:schemeClr>
          </a:solidFill>
          <a:latin typeface="Open Sans Semibold" panose="020B0706030804020204" pitchFamily="34" charset="0"/>
          <a:ea typeface="+mj-ea"/>
          <a:cs typeface="Open Sans Semibold" panose="020B07060308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29.png"/><Relationship Id="rId19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8.png"/><Relationship Id="rId1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" Type="http://schemas.openxmlformats.org/officeDocument/2006/relationships/image" Target="../media/image54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7.png"/><Relationship Id="rId5" Type="http://schemas.openxmlformats.org/officeDocument/2006/relationships/image" Target="../media/image70.png"/><Relationship Id="rId15" Type="http://schemas.openxmlformats.org/officeDocument/2006/relationships/image" Target="../media/image61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8.png"/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12" Type="http://schemas.openxmlformats.org/officeDocument/2006/relationships/image" Target="../media/image57.png"/><Relationship Id="rId2" Type="http://schemas.openxmlformats.org/officeDocument/2006/relationships/image" Target="../media/image54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68.png"/><Relationship Id="rId9" Type="http://schemas.openxmlformats.org/officeDocument/2006/relationships/image" Target="../media/image64.png"/><Relationship Id="rId1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8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0.png"/><Relationship Id="rId17" Type="http://schemas.openxmlformats.org/officeDocument/2006/relationships/image" Target="../media/image74.png"/><Relationship Id="rId2" Type="http://schemas.openxmlformats.org/officeDocument/2006/relationships/image" Target="../media/image68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7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59.png"/><Relationship Id="rId4" Type="http://schemas.openxmlformats.org/officeDocument/2006/relationships/image" Target="../media/image62.png"/><Relationship Id="rId9" Type="http://schemas.openxmlformats.org/officeDocument/2006/relationships/image" Target="../media/image54.png"/><Relationship Id="rId1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57.png"/><Relationship Id="rId1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8.png"/><Relationship Id="rId18" Type="http://schemas.openxmlformats.org/officeDocument/2006/relationships/image" Target="../media/image7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" Type="http://schemas.openxmlformats.org/officeDocument/2006/relationships/image" Target="../media/image54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7.png"/><Relationship Id="rId5" Type="http://schemas.openxmlformats.org/officeDocument/2006/relationships/image" Target="../media/image70.png"/><Relationship Id="rId15" Type="http://schemas.openxmlformats.org/officeDocument/2006/relationships/image" Target="../media/image61.png"/><Relationship Id="rId10" Type="http://schemas.openxmlformats.org/officeDocument/2006/relationships/image" Target="../media/image73.png"/><Relationship Id="rId19" Type="http://schemas.openxmlformats.org/officeDocument/2006/relationships/image" Target="../media/image78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" Type="http://schemas.openxmlformats.org/officeDocument/2006/relationships/image" Target="../media/image54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7.png"/><Relationship Id="rId5" Type="http://schemas.openxmlformats.org/officeDocument/2006/relationships/image" Target="../media/image70.png"/><Relationship Id="rId15" Type="http://schemas.openxmlformats.org/officeDocument/2006/relationships/image" Target="../media/image61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9.png"/><Relationship Id="rId7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[</a:t>
            </a:r>
            <a:r>
              <a:rPr lang="en-US" altLang="zh-TW" sz="4000" dirty="0" err="1"/>
              <a:t>BigData</a:t>
            </a:r>
            <a:r>
              <a:rPr lang="en-US" altLang="zh-TW" sz="4000" dirty="0"/>
              <a:t>] </a:t>
            </a:r>
            <a:r>
              <a:rPr lang="en-US" altLang="zh-TW" sz="4000" dirty="0" smtClean="0"/>
              <a:t>07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Convolutional Neural Networks and Recurrent Neural Networks</a:t>
            </a:r>
            <a:endParaRPr lang="zh-TW" altLang="en-US" sz="4000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Jen-Wei Huang</a:t>
            </a:r>
            <a:r>
              <a:rPr lang="zh-TW" altLang="en-US" sz="2400" dirty="0" smtClean="0"/>
              <a:t> 黃仁暐</a:t>
            </a:r>
            <a:endParaRPr lang="en-US" altLang="zh-TW" sz="2400" dirty="0" smtClean="0"/>
          </a:p>
          <a:p>
            <a:r>
              <a:rPr lang="en-US" altLang="zh-TW" sz="2400" dirty="0" smtClean="0"/>
              <a:t>Department of Electrical Engineering, NCKU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206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93335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and Pooling</a:t>
            </a:r>
            <a:br>
              <a:rPr lang="en-US" altLang="zh-TW" dirty="0"/>
            </a:br>
            <a:r>
              <a:rPr lang="en-US" altLang="zh-TW" dirty="0"/>
              <a:t>Step by Step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10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8315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66479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58211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30699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530609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20067" y="1897849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09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2.59259E-6 L 0.04966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6 0 L 0.104 0.0013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9 0.00139 L 0.14861 -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22909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and Pooling</a:t>
            </a:r>
            <a:br>
              <a:rPr lang="en-US" altLang="zh-TW" dirty="0"/>
            </a:br>
            <a:r>
              <a:rPr lang="en-US" altLang="zh-TW" dirty="0"/>
              <a:t>Step by Step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11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43733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22965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85758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665229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80757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20067" y="2191421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74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4.07407E-6 L 0.04966 -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6 -4.07407E-6 L 0.104 0.0013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 0.00139 L 0.14861 -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16595"/>
              </p:ext>
            </p:extLst>
          </p:nvPr>
        </p:nvGraphicFramePr>
        <p:xfrm>
          <a:off x="6099037" y="1719195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and Pooling</a:t>
            </a:r>
            <a:br>
              <a:rPr lang="en-US" altLang="zh-TW" dirty="0"/>
            </a:br>
            <a:r>
              <a:rPr lang="en-US" altLang="zh-TW" dirty="0"/>
              <a:t>Step by Step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12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767824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49297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69389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4652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8833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8481" y="2615698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3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04965 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5 3.7037E-7 L 0.10399 0.0013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9 0.00139 L 0.14861 3.7037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Convolution and </a:t>
            </a:r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figure becomes a feature map by a </a:t>
            </a:r>
            <a:r>
              <a:rPr lang="en-US" altLang="zh-TW" dirty="0" smtClean="0"/>
              <a:t>filter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13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83533"/>
              </p:ext>
            </p:extLst>
          </p:nvPr>
        </p:nvGraphicFramePr>
        <p:xfrm>
          <a:off x="1028699" y="2459206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8201"/>
              </p:ext>
            </p:extLst>
          </p:nvPr>
        </p:nvGraphicFramePr>
        <p:xfrm>
          <a:off x="4285548" y="3025330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95500" y="3435470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00" y="3435470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82943" y="343546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43" y="3435468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01682"/>
              </p:ext>
            </p:extLst>
          </p:nvPr>
        </p:nvGraphicFramePr>
        <p:xfrm>
          <a:off x="6225745" y="2842447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9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After Convolution and 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4"/>
            <a:ext cx="7903029" cy="1105246"/>
          </a:xfrm>
        </p:spPr>
        <p:txBody>
          <a:bodyPr/>
          <a:lstStyle/>
          <a:p>
            <a:r>
              <a:rPr lang="en-US" altLang="zh-TW" dirty="0" smtClean="0"/>
              <a:t>Many filters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Many feature maps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14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3700888" y="3658102"/>
            <a:ext cx="1896894" cy="505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660638" y="322277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Different filters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71377" y="4772816"/>
          <a:ext cx="1890408" cy="1210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2422857" y="4772816"/>
          <a:ext cx="1890408" cy="1210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/>
          </p:nvPr>
        </p:nvGraphicFramePr>
        <p:xfrm>
          <a:off x="4474337" y="4762478"/>
          <a:ext cx="1890408" cy="1210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0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33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545092" y="5101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 b="37305"/>
          <a:stretch/>
        </p:blipFill>
        <p:spPr>
          <a:xfrm>
            <a:off x="1479915" y="3179014"/>
            <a:ext cx="1495300" cy="117497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21446" r="64051" b="58317"/>
          <a:stretch/>
        </p:blipFill>
        <p:spPr>
          <a:xfrm>
            <a:off x="6002550" y="2982496"/>
            <a:ext cx="888557" cy="8112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26" t="35034" r="45610" b="44729"/>
          <a:stretch/>
        </p:blipFill>
        <p:spPr>
          <a:xfrm>
            <a:off x="6154950" y="3134896"/>
            <a:ext cx="888557" cy="81129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" t="10769" r="78124" b="68994"/>
          <a:stretch/>
        </p:blipFill>
        <p:spPr>
          <a:xfrm>
            <a:off x="6307350" y="3287296"/>
            <a:ext cx="888557" cy="81129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69" t="46438" r="45367" b="33325"/>
          <a:stretch/>
        </p:blipFill>
        <p:spPr>
          <a:xfrm>
            <a:off x="6459750" y="3439696"/>
            <a:ext cx="888557" cy="81129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03" t="18533" r="34933" b="61230"/>
          <a:stretch/>
        </p:blipFill>
        <p:spPr>
          <a:xfrm>
            <a:off x="6612150" y="3592096"/>
            <a:ext cx="888557" cy="8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圖片 8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 b="37305"/>
          <a:stretch/>
        </p:blipFill>
        <p:spPr>
          <a:xfrm>
            <a:off x="363233" y="2654739"/>
            <a:ext cx="1467234" cy="1152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</a:t>
            </a:r>
            <a:r>
              <a:rPr lang="en-US" altLang="zh-TW" dirty="0" smtClean="0"/>
              <a:t>Brief </a:t>
            </a:r>
            <a:r>
              <a:rPr lang="en-US" altLang="zh-TW" dirty="0"/>
              <a:t>Example for Convolutional </a:t>
            </a:r>
            <a:r>
              <a:rPr lang="en-US" altLang="zh-TW" dirty="0" smtClean="0"/>
              <a:t>Neural </a:t>
            </a:r>
            <a:r>
              <a:rPr lang="en-US" altLang="zh-TW" dirty="0"/>
              <a:t>N</a:t>
            </a:r>
            <a:r>
              <a:rPr lang="en-US" altLang="zh-TW" dirty="0" smtClean="0"/>
              <a:t>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15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77673" y="2621627"/>
            <a:ext cx="8244039" cy="2059553"/>
            <a:chOff x="677673" y="2621627"/>
            <a:chExt cx="8244039" cy="2059553"/>
          </a:xfrm>
        </p:grpSpPr>
        <p:grpSp>
          <p:nvGrpSpPr>
            <p:cNvPr id="86" name="群組 85"/>
            <p:cNvGrpSpPr/>
            <p:nvPr/>
          </p:nvGrpSpPr>
          <p:grpSpPr>
            <a:xfrm>
              <a:off x="677673" y="2621627"/>
              <a:ext cx="7316981" cy="2059553"/>
              <a:chOff x="677887" y="1713150"/>
              <a:chExt cx="8011269" cy="2254978"/>
            </a:xfrm>
          </p:grpSpPr>
          <p:grpSp>
            <p:nvGrpSpPr>
              <p:cNvPr id="87" name="群組 86"/>
              <p:cNvGrpSpPr/>
              <p:nvPr/>
            </p:nvGrpSpPr>
            <p:grpSpPr>
              <a:xfrm>
                <a:off x="2238220" y="1713150"/>
                <a:ext cx="1717200" cy="1717200"/>
                <a:chOff x="2490752" y="1782586"/>
                <a:chExt cx="1717200" cy="1717200"/>
              </a:xfrm>
            </p:grpSpPr>
            <p:sp>
              <p:nvSpPr>
                <p:cNvPr id="159" name="矩形 158"/>
                <p:cNvSpPr/>
                <p:nvPr/>
              </p:nvSpPr>
              <p:spPr>
                <a:xfrm>
                  <a:off x="2490752" y="1782586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2630729" y="1922563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2770706" y="2062540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2910683" y="2202517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3050661" y="2342495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8" name="群組 87"/>
              <p:cNvGrpSpPr/>
              <p:nvPr/>
            </p:nvGrpSpPr>
            <p:grpSpPr>
              <a:xfrm>
                <a:off x="677887" y="1957744"/>
                <a:ext cx="2525961" cy="544570"/>
                <a:chOff x="899592" y="2027180"/>
                <a:chExt cx="2525961" cy="544570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899592" y="2027180"/>
                  <a:ext cx="360000" cy="360040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57" name="直線接點 156"/>
                <p:cNvCxnSpPr/>
                <p:nvPr/>
              </p:nvCxnSpPr>
              <p:spPr>
                <a:xfrm>
                  <a:off x="1259592" y="2027180"/>
                  <a:ext cx="2165961" cy="54457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接點 157"/>
                <p:cNvCxnSpPr/>
                <p:nvPr/>
              </p:nvCxnSpPr>
              <p:spPr>
                <a:xfrm>
                  <a:off x="1264396" y="2387220"/>
                  <a:ext cx="2155476" cy="18453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群組 88"/>
              <p:cNvGrpSpPr/>
              <p:nvPr/>
            </p:nvGrpSpPr>
            <p:grpSpPr>
              <a:xfrm>
                <a:off x="4103444" y="1993104"/>
                <a:ext cx="1157292" cy="1157293"/>
                <a:chOff x="4434065" y="2062541"/>
                <a:chExt cx="1157292" cy="1157293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4434065" y="2062541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4528400" y="2156877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4622738" y="2251215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4717074" y="2345551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4811411" y="2439888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0" name="群組 89"/>
              <p:cNvGrpSpPr>
                <a:grpSpLocks noChangeAspect="1"/>
              </p:cNvGrpSpPr>
              <p:nvPr/>
            </p:nvGrpSpPr>
            <p:grpSpPr>
              <a:xfrm>
                <a:off x="5327580" y="2021786"/>
                <a:ext cx="1139696" cy="1099929"/>
                <a:chOff x="6025488" y="1933477"/>
                <a:chExt cx="1218765" cy="1176239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6025488" y="1933477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6098111" y="2001011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6170734" y="2068543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6243357" y="2136076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6315979" y="2203610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6395049" y="2277135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6474118" y="2350662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6553184" y="2424189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矩形 148"/>
                <p:cNvSpPr/>
                <p:nvPr/>
              </p:nvSpPr>
              <p:spPr>
                <a:xfrm>
                  <a:off x="6632253" y="2497716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1" name="群組 90"/>
              <p:cNvGrpSpPr/>
              <p:nvPr/>
            </p:nvGrpSpPr>
            <p:grpSpPr>
              <a:xfrm>
                <a:off x="6412408" y="2093907"/>
                <a:ext cx="998385" cy="955686"/>
                <a:chOff x="7462926" y="2035654"/>
                <a:chExt cx="998385" cy="955686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7462926" y="2035654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7504233" y="2074066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7545540" y="211247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7590514" y="215429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7635488" y="2196120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7680459" y="2237941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1" name="矩形 130"/>
                <p:cNvSpPr/>
                <p:nvPr/>
              </p:nvSpPr>
              <p:spPr>
                <a:xfrm>
                  <a:off x="7725432" y="227976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7768092" y="232230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7809399" y="236072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7850706" y="2399133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7892013" y="2437545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7933320" y="2475958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978294" y="2517778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8023268" y="255959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8068239" y="2601420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8113213" y="264324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2" name="群組 91"/>
              <p:cNvGrpSpPr>
                <a:grpSpLocks noChangeAspect="1"/>
              </p:cNvGrpSpPr>
              <p:nvPr/>
            </p:nvGrpSpPr>
            <p:grpSpPr>
              <a:xfrm>
                <a:off x="3626139" y="2410049"/>
                <a:ext cx="1541071" cy="216744"/>
                <a:chOff x="3754049" y="3290132"/>
                <a:chExt cx="2559918" cy="360040"/>
              </a:xfrm>
            </p:grpSpPr>
            <p:sp>
              <p:nvSpPr>
                <p:cNvPr id="122" name="矩形 121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23" name="直線接點 122"/>
                <p:cNvCxnSpPr/>
                <p:nvPr/>
              </p:nvCxnSpPr>
              <p:spPr>
                <a:xfrm>
                  <a:off x="4114047" y="3290132"/>
                  <a:ext cx="2198573" cy="145083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接點 123"/>
                <p:cNvCxnSpPr/>
                <p:nvPr/>
              </p:nvCxnSpPr>
              <p:spPr>
                <a:xfrm flipV="1">
                  <a:off x="4118851" y="3435215"/>
                  <a:ext cx="2195116" cy="207055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群組 92"/>
              <p:cNvGrpSpPr>
                <a:grpSpLocks noChangeAspect="1"/>
              </p:cNvGrpSpPr>
              <p:nvPr/>
            </p:nvGrpSpPr>
            <p:grpSpPr>
              <a:xfrm>
                <a:off x="4895532" y="2920724"/>
                <a:ext cx="1425316" cy="134923"/>
                <a:chOff x="3754049" y="3290132"/>
                <a:chExt cx="3803463" cy="360040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20" name="直線接點 119"/>
                <p:cNvCxnSpPr/>
                <p:nvPr/>
              </p:nvCxnSpPr>
              <p:spPr>
                <a:xfrm>
                  <a:off x="4114046" y="3290132"/>
                  <a:ext cx="3443466" cy="22319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接點 120"/>
                <p:cNvCxnSpPr/>
                <p:nvPr/>
              </p:nvCxnSpPr>
              <p:spPr>
                <a:xfrm flipV="1">
                  <a:off x="4118850" y="3506973"/>
                  <a:ext cx="3438662" cy="129672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群組 93"/>
              <p:cNvGrpSpPr>
                <a:grpSpLocks noChangeAspect="1"/>
              </p:cNvGrpSpPr>
              <p:nvPr/>
            </p:nvGrpSpPr>
            <p:grpSpPr>
              <a:xfrm>
                <a:off x="6097207" y="2663742"/>
                <a:ext cx="1094563" cy="160007"/>
                <a:chOff x="3754049" y="3290132"/>
                <a:chExt cx="3159029" cy="461800"/>
              </a:xfrm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17" name="直線接點 116"/>
                <p:cNvCxnSpPr/>
                <p:nvPr/>
              </p:nvCxnSpPr>
              <p:spPr>
                <a:xfrm>
                  <a:off x="4114048" y="3290132"/>
                  <a:ext cx="2799030" cy="46180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接點 117"/>
                <p:cNvCxnSpPr/>
                <p:nvPr/>
              </p:nvCxnSpPr>
              <p:spPr>
                <a:xfrm>
                  <a:off x="4114048" y="3646008"/>
                  <a:ext cx="2799030" cy="105924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群組 94"/>
              <p:cNvGrpSpPr/>
              <p:nvPr/>
            </p:nvGrpSpPr>
            <p:grpSpPr>
              <a:xfrm>
                <a:off x="7171083" y="2074373"/>
                <a:ext cx="1113533" cy="994755"/>
                <a:chOff x="7333381" y="2159989"/>
                <a:chExt cx="1113533" cy="994755"/>
              </a:xfrm>
            </p:grpSpPr>
            <p:sp>
              <p:nvSpPr>
                <p:cNvPr id="104" name="橢圓 103"/>
                <p:cNvSpPr>
                  <a:spLocks noChangeAspect="1"/>
                </p:cNvSpPr>
                <p:nvPr/>
              </p:nvSpPr>
              <p:spPr>
                <a:xfrm rot="5400000">
                  <a:off x="7333370" y="2160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橢圓 104"/>
                <p:cNvSpPr>
                  <a:spLocks noChangeAspect="1"/>
                </p:cNvSpPr>
                <p:nvPr/>
              </p:nvSpPr>
              <p:spPr>
                <a:xfrm rot="5400000">
                  <a:off x="7416170" y="2232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橢圓 105"/>
                <p:cNvSpPr>
                  <a:spLocks noChangeAspect="1"/>
                </p:cNvSpPr>
                <p:nvPr/>
              </p:nvSpPr>
              <p:spPr>
                <a:xfrm rot="5400000">
                  <a:off x="7498970" y="2303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7" name="橢圓 106"/>
                <p:cNvSpPr>
                  <a:spLocks noChangeAspect="1"/>
                </p:cNvSpPr>
                <p:nvPr/>
              </p:nvSpPr>
              <p:spPr>
                <a:xfrm rot="5400000">
                  <a:off x="7581770" y="2376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橢圓 107"/>
                <p:cNvSpPr>
                  <a:spLocks noChangeAspect="1"/>
                </p:cNvSpPr>
                <p:nvPr/>
              </p:nvSpPr>
              <p:spPr>
                <a:xfrm rot="5400000">
                  <a:off x="7664570" y="2447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橢圓 108"/>
                <p:cNvSpPr>
                  <a:spLocks noChangeAspect="1"/>
                </p:cNvSpPr>
                <p:nvPr/>
              </p:nvSpPr>
              <p:spPr>
                <a:xfrm rot="5400000">
                  <a:off x="7747370" y="2520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橢圓 109"/>
                <p:cNvSpPr>
                  <a:spLocks noChangeAspect="1"/>
                </p:cNvSpPr>
                <p:nvPr/>
              </p:nvSpPr>
              <p:spPr>
                <a:xfrm rot="5400000">
                  <a:off x="7830170" y="2591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1" name="橢圓 110"/>
                <p:cNvSpPr>
                  <a:spLocks noChangeAspect="1"/>
                </p:cNvSpPr>
                <p:nvPr/>
              </p:nvSpPr>
              <p:spPr>
                <a:xfrm rot="5400000">
                  <a:off x="7912970" y="2663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橢圓 111"/>
                <p:cNvSpPr>
                  <a:spLocks noChangeAspect="1"/>
                </p:cNvSpPr>
                <p:nvPr/>
              </p:nvSpPr>
              <p:spPr>
                <a:xfrm rot="5400000">
                  <a:off x="7995770" y="2736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橢圓 112"/>
                <p:cNvSpPr>
                  <a:spLocks noChangeAspect="1"/>
                </p:cNvSpPr>
                <p:nvPr/>
              </p:nvSpPr>
              <p:spPr>
                <a:xfrm rot="5400000">
                  <a:off x="8078570" y="2808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/>
                <p:cNvSpPr>
                  <a:spLocks noChangeAspect="1"/>
                </p:cNvSpPr>
                <p:nvPr/>
              </p:nvSpPr>
              <p:spPr>
                <a:xfrm rot="5400000">
                  <a:off x="8161370" y="2880001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橢圓 114"/>
                <p:cNvSpPr>
                  <a:spLocks noChangeAspect="1"/>
                </p:cNvSpPr>
                <p:nvPr/>
              </p:nvSpPr>
              <p:spPr>
                <a:xfrm rot="5400000">
                  <a:off x="8244170" y="2952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6" name="直線接點 95"/>
              <p:cNvCxnSpPr>
                <a:endCxn id="104" idx="2"/>
              </p:cNvCxnSpPr>
              <p:nvPr/>
            </p:nvCxnSpPr>
            <p:spPr>
              <a:xfrm flipV="1">
                <a:off x="6758384" y="2074373"/>
                <a:ext cx="514065" cy="14777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>
                <a:endCxn id="115" idx="6"/>
              </p:cNvCxnSpPr>
              <p:nvPr/>
            </p:nvCxnSpPr>
            <p:spPr>
              <a:xfrm>
                <a:off x="7410793" y="3049593"/>
                <a:ext cx="772456" cy="19535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8" name="文字方塊 97"/>
              <p:cNvSpPr txBox="1"/>
              <p:nvPr/>
            </p:nvSpPr>
            <p:spPr>
              <a:xfrm>
                <a:off x="752515" y="3289215"/>
                <a:ext cx="10599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Candara" panose="020E0502030303020204" pitchFamily="34" charset="0"/>
                  </a:rPr>
                  <a:t>Input 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2812356" y="3444908"/>
                <a:ext cx="11288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Convolution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4337108" y="3170674"/>
                <a:ext cx="923629" cy="57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Pooling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6848963" y="3069680"/>
                <a:ext cx="7761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Pooling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文字方塊 101"/>
              <p:cNvSpPr txBox="1"/>
              <p:nvPr/>
            </p:nvSpPr>
            <p:spPr>
              <a:xfrm>
                <a:off x="5616710" y="3140883"/>
                <a:ext cx="11288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Convolution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7677341" y="3075576"/>
                <a:ext cx="1011815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Fully</a:t>
                </a:r>
              </a:p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Connected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65" name="向右箭號 164"/>
            <p:cNvSpPr/>
            <p:nvPr/>
          </p:nvSpPr>
          <p:spPr>
            <a:xfrm>
              <a:off x="7634384" y="3158542"/>
              <a:ext cx="592974" cy="3334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8272175" y="314882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dog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44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How to Design a Good CNN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16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problem:</a:t>
            </a:r>
            <a:br>
              <a:rPr lang="en-US" altLang="zh-TW" dirty="0" smtClean="0"/>
            </a:br>
            <a:r>
              <a:rPr lang="en-US" altLang="zh-TW" dirty="0" smtClean="0"/>
              <a:t>Different </a:t>
            </a:r>
            <a:r>
              <a:rPr lang="en-US" altLang="zh-TW" dirty="0"/>
              <a:t>S</a:t>
            </a:r>
            <a:r>
              <a:rPr lang="en-US" altLang="zh-TW" dirty="0" smtClean="0"/>
              <a:t>izes of Images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17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 b="37305"/>
          <a:stretch/>
        </p:blipFill>
        <p:spPr>
          <a:xfrm>
            <a:off x="1109069" y="1921645"/>
            <a:ext cx="2030265" cy="159533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89896"/>
              </p:ext>
            </p:extLst>
          </p:nvPr>
        </p:nvGraphicFramePr>
        <p:xfrm>
          <a:off x="4847661" y="1491737"/>
          <a:ext cx="3339828" cy="263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3604213" y="2422619"/>
            <a:ext cx="1021404" cy="593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t="13476" r="25319" b="37588"/>
          <a:stretch/>
        </p:blipFill>
        <p:spPr>
          <a:xfrm>
            <a:off x="1383254" y="4507673"/>
            <a:ext cx="1549751" cy="128525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18223"/>
              </p:ext>
            </p:extLst>
          </p:nvPr>
        </p:nvGraphicFramePr>
        <p:xfrm>
          <a:off x="4881590" y="4320902"/>
          <a:ext cx="3339830" cy="2196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9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79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9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79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79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3932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32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32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32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932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向右箭號 9"/>
          <p:cNvSpPr/>
          <p:nvPr/>
        </p:nvSpPr>
        <p:spPr>
          <a:xfrm>
            <a:off x="3638142" y="4853604"/>
            <a:ext cx="1021404" cy="593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4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problem:</a:t>
            </a:r>
            <a:br>
              <a:rPr lang="en-US" altLang="zh-TW" dirty="0" smtClean="0"/>
            </a:br>
            <a:r>
              <a:rPr lang="en-US" altLang="zh-TW" dirty="0" smtClean="0"/>
              <a:t>The Boundaries of Images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18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9698"/>
              </p:ext>
            </p:extLst>
          </p:nvPr>
        </p:nvGraphicFramePr>
        <p:xfrm>
          <a:off x="2853490" y="2357499"/>
          <a:ext cx="3339828" cy="263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293051" y="1934712"/>
            <a:ext cx="1669914" cy="1315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409013" y="4128718"/>
            <a:ext cx="1669914" cy="1315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83843" y="1944637"/>
            <a:ext cx="1669914" cy="1315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Solution:</a:t>
            </a:r>
            <a:br>
              <a:rPr lang="en-US" altLang="zh-TW" dirty="0" smtClean="0"/>
            </a:br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19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22244"/>
              </p:ext>
            </p:extLst>
          </p:nvPr>
        </p:nvGraphicFramePr>
        <p:xfrm>
          <a:off x="245993" y="1579286"/>
          <a:ext cx="3339824" cy="350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61036" y="2009824"/>
            <a:ext cx="2509737" cy="2645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5992" y="1579286"/>
            <a:ext cx="1242340" cy="13001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10024"/>
              </p:ext>
            </p:extLst>
          </p:nvPr>
        </p:nvGraphicFramePr>
        <p:xfrm>
          <a:off x="4435371" y="1579286"/>
          <a:ext cx="3424576" cy="350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280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311301" y="2490280"/>
            <a:ext cx="2110903" cy="2165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74282" y="1579286"/>
            <a:ext cx="1242340" cy="13001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4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Convolutional Neural Networks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Hyper </a:t>
            </a:r>
            <a:r>
              <a:rPr lang="en-US" altLang="zh-TW" dirty="0"/>
              <a:t>P</a:t>
            </a:r>
            <a:r>
              <a:rPr lang="en-US" altLang="zh-TW" dirty="0" smtClean="0"/>
              <a:t>arameters for 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Kernel sizes</a:t>
            </a:r>
          </a:p>
          <a:p>
            <a:pPr lvl="1"/>
            <a:r>
              <a:rPr lang="en-US" altLang="zh-TW" dirty="0" smtClean="0"/>
              <a:t>The size of your filter</a:t>
            </a:r>
          </a:p>
          <a:p>
            <a:pPr lvl="1"/>
            <a:r>
              <a:rPr lang="en-US" altLang="zh-TW" dirty="0" smtClean="0"/>
              <a:t>Larger: fewer parameters but lower resolutions</a:t>
            </a:r>
          </a:p>
          <a:p>
            <a:pPr lvl="1"/>
            <a:r>
              <a:rPr lang="en-US" altLang="zh-TW" dirty="0" smtClean="0"/>
              <a:t>Smaller: higher resolutions but more parameters</a:t>
            </a:r>
          </a:p>
          <a:p>
            <a:r>
              <a:rPr lang="en-US" altLang="zh-TW" dirty="0" smtClean="0"/>
              <a:t>Stride</a:t>
            </a:r>
          </a:p>
          <a:p>
            <a:pPr lvl="1"/>
            <a:r>
              <a:rPr lang="en-US" altLang="zh-TW" dirty="0" smtClean="0"/>
              <a:t>The shifts of the filter for each convolution action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20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9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Kernel Sizes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21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1429"/>
              </p:ext>
            </p:extLst>
          </p:nvPr>
        </p:nvGraphicFramePr>
        <p:xfrm>
          <a:off x="3047561" y="1476375"/>
          <a:ext cx="3339824" cy="350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047561" y="1476375"/>
            <a:ext cx="1271520" cy="13057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47560" y="1476375"/>
            <a:ext cx="882413" cy="8874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458934" y="139057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K=2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58935" y="246268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K=3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22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4389805" y="3410085"/>
            <a:ext cx="737268" cy="25370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837685" y="1476375"/>
                <a:ext cx="1413488" cy="347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𝑠𝑡𝑟𝑖𝑑𝑒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85" y="1476375"/>
                <a:ext cx="1413488" cy="3473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06521"/>
              </p:ext>
            </p:extLst>
          </p:nvPr>
        </p:nvGraphicFramePr>
        <p:xfrm>
          <a:off x="616304" y="1840556"/>
          <a:ext cx="3339824" cy="350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16304" y="1879468"/>
            <a:ext cx="1261134" cy="12473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55495"/>
              </p:ext>
            </p:extLst>
          </p:nvPr>
        </p:nvGraphicFramePr>
        <p:xfrm>
          <a:off x="5330977" y="1840556"/>
          <a:ext cx="3339824" cy="350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74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6167336" y="1879468"/>
            <a:ext cx="1261353" cy="12570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Hyper </a:t>
            </a:r>
            <a:r>
              <a:rPr lang="en-US" altLang="zh-TW" dirty="0"/>
              <a:t>P</a:t>
            </a:r>
            <a:r>
              <a:rPr lang="en-US" altLang="zh-TW" dirty="0" smtClean="0"/>
              <a:t>arameters </a:t>
            </a:r>
            <a:r>
              <a:rPr lang="en-US" altLang="zh-TW" dirty="0"/>
              <a:t>for 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700" y="1212123"/>
            <a:ext cx="7903029" cy="5053693"/>
          </a:xfrm>
        </p:spPr>
        <p:txBody>
          <a:bodyPr/>
          <a:lstStyle/>
          <a:p>
            <a:r>
              <a:rPr lang="en-US" altLang="zh-TW" dirty="0" smtClean="0"/>
              <a:t>Depth</a:t>
            </a:r>
          </a:p>
          <a:p>
            <a:pPr lvl="1"/>
            <a:r>
              <a:rPr lang="en-US" altLang="zh-TW" dirty="0" smtClean="0"/>
              <a:t>How many feature maps in each convolution layer</a:t>
            </a:r>
          </a:p>
          <a:p>
            <a:r>
              <a:rPr lang="en-US" altLang="zh-TW" dirty="0" smtClean="0"/>
              <a:t>Parameter sharing</a:t>
            </a:r>
          </a:p>
          <a:p>
            <a:pPr lvl="1"/>
            <a:r>
              <a:rPr lang="en-US" altLang="zh-TW" dirty="0" smtClean="0"/>
              <a:t>If a feature map shares the same weight</a:t>
            </a:r>
          </a:p>
          <a:p>
            <a:r>
              <a:rPr lang="en-US" altLang="zh-TW" dirty="0" smtClean="0"/>
              <a:t>Number </a:t>
            </a:r>
            <a:r>
              <a:rPr lang="en-US" altLang="zh-TW" dirty="0"/>
              <a:t>of convolution and pooling </a:t>
            </a:r>
            <a:r>
              <a:rPr lang="en-US" altLang="zh-TW" dirty="0" smtClean="0"/>
              <a:t>layers</a:t>
            </a:r>
            <a:endParaRPr lang="en-US" altLang="zh-TW" dirty="0"/>
          </a:p>
          <a:p>
            <a:r>
              <a:rPr lang="en-US" altLang="zh-TW" dirty="0"/>
              <a:t>Pooling functions </a:t>
            </a:r>
            <a:r>
              <a:rPr lang="en-US" altLang="zh-TW" dirty="0" smtClean="0"/>
              <a:t>(max/average/…?)</a:t>
            </a:r>
            <a:endParaRPr lang="en-US" altLang="zh-TW" dirty="0"/>
          </a:p>
          <a:p>
            <a:r>
              <a:rPr lang="en-US" altLang="zh-TW" dirty="0"/>
              <a:t>The dimensions of fully connected layers</a:t>
            </a:r>
          </a:p>
          <a:p>
            <a:r>
              <a:rPr lang="en-US" altLang="zh-TW" dirty="0"/>
              <a:t>Activation </a:t>
            </a:r>
            <a:r>
              <a:rPr lang="en-US" altLang="zh-TW" dirty="0" smtClean="0"/>
              <a:t>functions</a:t>
            </a:r>
            <a:endParaRPr lang="en-US" altLang="zh-TW" dirty="0"/>
          </a:p>
          <a:p>
            <a:r>
              <a:rPr lang="en-US" altLang="zh-TW" dirty="0" smtClean="0"/>
              <a:t>Dropouts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23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Number of Parameters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an input image with L*L=</a:t>
            </a:r>
            <a:r>
              <a:rPr lang="en-US" altLang="zh-TW" dirty="0" smtClean="0">
                <a:solidFill>
                  <a:srgbClr val="FF0000"/>
                </a:solidFill>
              </a:rPr>
              <a:t>300</a:t>
            </a:r>
            <a:r>
              <a:rPr lang="en-US" altLang="zh-TW" dirty="0" smtClean="0"/>
              <a:t>*300 pixels</a:t>
            </a:r>
          </a:p>
          <a:p>
            <a:r>
              <a:rPr lang="en-US" altLang="zh-TW" dirty="0" smtClean="0"/>
              <a:t>Kernel size K=</a:t>
            </a:r>
            <a:r>
              <a:rPr lang="en-US" altLang="zh-TW" dirty="0" smtClean="0">
                <a:solidFill>
                  <a:srgbClr val="00B0F0"/>
                </a:solidFill>
              </a:rPr>
              <a:t>4</a:t>
            </a:r>
          </a:p>
          <a:p>
            <a:r>
              <a:rPr lang="en-US" altLang="zh-TW" dirty="0" smtClean="0"/>
              <a:t>Stride S=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</a:p>
          <a:p>
            <a:r>
              <a:rPr lang="en-US" altLang="zh-TW" dirty="0" smtClean="0"/>
              <a:t>Zero-padding  P= </a:t>
            </a:r>
            <a:r>
              <a:rPr lang="en-US" altLang="zh-TW" dirty="0" smtClean="0">
                <a:solidFill>
                  <a:srgbClr val="7030A0"/>
                </a:solidFill>
              </a:rPr>
              <a:t>1</a:t>
            </a:r>
          </a:p>
          <a:p>
            <a:r>
              <a:rPr lang="en-US" altLang="zh-TW" dirty="0" smtClean="0"/>
              <a:t>Depth D=96</a:t>
            </a:r>
          </a:p>
          <a:p>
            <a:r>
              <a:rPr lang="en-US" altLang="zh-TW" dirty="0" smtClean="0"/>
              <a:t>The width of feature maps = (</a:t>
            </a:r>
            <a:r>
              <a:rPr lang="en-US" altLang="zh-TW" dirty="0" smtClean="0">
                <a:solidFill>
                  <a:srgbClr val="FF0000"/>
                </a:solidFill>
              </a:rPr>
              <a:t>300</a:t>
            </a:r>
            <a:r>
              <a:rPr lang="en-US" altLang="zh-TW" dirty="0" smtClean="0"/>
              <a:t>-</a:t>
            </a:r>
            <a:r>
              <a:rPr lang="en-US" altLang="zh-TW" dirty="0" smtClean="0">
                <a:solidFill>
                  <a:srgbClr val="00B0F0"/>
                </a:solidFill>
              </a:rPr>
              <a:t>4</a:t>
            </a:r>
            <a:r>
              <a:rPr lang="en-US" altLang="zh-TW" dirty="0" smtClean="0"/>
              <a:t>+2*</a:t>
            </a:r>
            <a:r>
              <a:rPr lang="en-US" altLang="zh-TW" dirty="0" smtClean="0">
                <a:solidFill>
                  <a:srgbClr val="7030A0"/>
                </a:solidFill>
              </a:rPr>
              <a:t>1</a:t>
            </a:r>
            <a:r>
              <a:rPr lang="en-US" altLang="zh-TW" dirty="0" smtClean="0"/>
              <a:t>)/</a:t>
            </a:r>
            <a:r>
              <a:rPr lang="en-US" altLang="zh-TW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/>
              <a:t>+1=150</a:t>
            </a:r>
          </a:p>
          <a:p>
            <a:pPr lvl="1"/>
            <a:r>
              <a:rPr lang="en-US" altLang="zh-TW" dirty="0" smtClean="0"/>
              <a:t>width=(L-K+2P)/S+1</a:t>
            </a:r>
          </a:p>
          <a:p>
            <a:pPr lvl="1"/>
            <a:r>
              <a:rPr lang="en-US" altLang="zh-TW" dirty="0" smtClean="0"/>
              <a:t>The size of each feature map = 150*150</a:t>
            </a:r>
          </a:p>
          <a:p>
            <a:r>
              <a:rPr lang="en-US" altLang="zh-TW" dirty="0" smtClean="0"/>
              <a:t>You can use feature maps with different sizes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24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Number of Parameters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size of feature maps  = 150*150</a:t>
            </a:r>
          </a:p>
          <a:p>
            <a:r>
              <a:rPr lang="en-US" altLang="zh-TW" dirty="0" smtClean="0"/>
              <a:t>The volume of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convolution layer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=150*150*96 = 2160000</a:t>
            </a:r>
          </a:p>
          <a:p>
            <a:r>
              <a:rPr lang="en-US" altLang="zh-TW" dirty="0" smtClean="0"/>
              <a:t>The parameters in a filter = 4*4*3+1 = 49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Without parameter sharing</a:t>
            </a:r>
          </a:p>
          <a:p>
            <a:pPr lvl="1"/>
            <a:r>
              <a:rPr lang="en-US" altLang="zh-TW" dirty="0" smtClean="0"/>
              <a:t>2160000*49=105840000</a:t>
            </a:r>
          </a:p>
          <a:p>
            <a:r>
              <a:rPr lang="en-US" altLang="zh-TW" dirty="0" smtClean="0"/>
              <a:t>With parameter sharing</a:t>
            </a:r>
          </a:p>
          <a:p>
            <a:pPr lvl="1"/>
            <a:r>
              <a:rPr lang="en-US" altLang="zh-TW" dirty="0" smtClean="0"/>
              <a:t>96*49=4704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25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Which Data is Good </a:t>
            </a:r>
            <a:r>
              <a:rPr lang="en-US" altLang="zh-TW" dirty="0"/>
              <a:t>f</a:t>
            </a:r>
            <a:r>
              <a:rPr lang="en-US" altLang="zh-TW" dirty="0" smtClean="0"/>
              <a:t>or 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neighboring data have some relations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neighboring </a:t>
            </a:r>
            <a:r>
              <a:rPr lang="en-US" altLang="zh-TW" dirty="0" smtClean="0"/>
              <a:t>data are similar to one another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Locality!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26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Networks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27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Consider a Problem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28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43292" y="2177422"/>
            <a:ext cx="3729951" cy="2511964"/>
            <a:chOff x="161113" y="1476376"/>
            <a:chExt cx="3729951" cy="2511964"/>
          </a:xfrm>
        </p:grpSpPr>
        <p:graphicFrame>
          <p:nvGraphicFramePr>
            <p:cNvPr id="31" name="圖表 30"/>
            <p:cNvGraphicFramePr/>
            <p:nvPr>
              <p:extLst>
                <p:ext uri="{D42A27DB-BD31-4B8C-83A1-F6EECF244321}">
                  <p14:modId xmlns:p14="http://schemas.microsoft.com/office/powerpoint/2010/main" val="2508944004"/>
                </p:ext>
              </p:extLst>
            </p:nvPr>
          </p:nvGraphicFramePr>
          <p:xfrm>
            <a:off x="161113" y="1476376"/>
            <a:ext cx="3729951" cy="25119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6" name="流程圖: 程序 35"/>
            <p:cNvSpPr/>
            <p:nvPr/>
          </p:nvSpPr>
          <p:spPr>
            <a:xfrm>
              <a:off x="301557" y="1634247"/>
              <a:ext cx="359924" cy="2217906"/>
            </a:xfrm>
            <a:prstGeom prst="flowChartProcess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流程圖: 程序 36"/>
            <p:cNvSpPr/>
            <p:nvPr/>
          </p:nvSpPr>
          <p:spPr>
            <a:xfrm>
              <a:off x="668776" y="1634247"/>
              <a:ext cx="359924" cy="2217906"/>
            </a:xfrm>
            <a:prstGeom prst="flowChartProcess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2469902" y="1390761"/>
            <a:ext cx="449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The relation between input</a:t>
            </a:r>
            <a:r>
              <a:rPr lang="zh-TW" altLang="en-US" sz="2400" dirty="0" smtClean="0"/>
              <a:t>？</a:t>
            </a:r>
            <a:endParaRPr lang="zh-TW" altLang="en-US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902487" y="2532049"/>
            <a:ext cx="3851215" cy="1983615"/>
            <a:chOff x="1103904" y="1729715"/>
            <a:chExt cx="6818059" cy="3511723"/>
          </a:xfrm>
        </p:grpSpPr>
        <p:grpSp>
          <p:nvGrpSpPr>
            <p:cNvPr id="12" name="群組 11"/>
            <p:cNvGrpSpPr/>
            <p:nvPr/>
          </p:nvGrpSpPr>
          <p:grpSpPr>
            <a:xfrm>
              <a:off x="1103904" y="2206090"/>
              <a:ext cx="1094305" cy="2569668"/>
              <a:chOff x="1103904" y="2206090"/>
              <a:chExt cx="1094305" cy="2569668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1103904" y="2206090"/>
                <a:ext cx="1094305" cy="25696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1376378" y="2505992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1376378" y="321473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1376378" y="3923468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2688848" y="1732268"/>
              <a:ext cx="1094305" cy="3509170"/>
              <a:chOff x="2280284" y="1729715"/>
              <a:chExt cx="1094305" cy="350917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2280284" y="1729715"/>
                <a:ext cx="1094305" cy="35091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2555314" y="258170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/>
              <p:cNvSpPr/>
              <p:nvPr/>
            </p:nvSpPr>
            <p:spPr>
              <a:xfrm>
                <a:off x="2555314" y="3212177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/>
              <p:cNvSpPr/>
              <p:nvPr/>
            </p:nvSpPr>
            <p:spPr>
              <a:xfrm>
                <a:off x="2555314" y="3842654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2555314" y="4473131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2555314" y="1951223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5260292" y="1729715"/>
              <a:ext cx="1094305" cy="3509170"/>
              <a:chOff x="2280284" y="1729715"/>
              <a:chExt cx="1094305" cy="350917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280284" y="1729715"/>
                <a:ext cx="1094305" cy="35091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橢圓 54"/>
              <p:cNvSpPr/>
              <p:nvPr/>
            </p:nvSpPr>
            <p:spPr>
              <a:xfrm>
                <a:off x="2555314" y="258170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/>
              <p:cNvSpPr/>
              <p:nvPr/>
            </p:nvSpPr>
            <p:spPr>
              <a:xfrm>
                <a:off x="2555314" y="3212177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2555314" y="3842654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2555314" y="4473131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2555314" y="1951223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4069580" y="2924188"/>
              <a:ext cx="917212" cy="8718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2600" dirty="0" smtClean="0"/>
                <a:t>…</a:t>
              </a:r>
              <a:endParaRPr lang="zh-TW" altLang="en-US" sz="2600" dirty="0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6827658" y="2568409"/>
              <a:ext cx="1094305" cy="1887080"/>
              <a:chOff x="1103904" y="2888678"/>
              <a:chExt cx="1094305" cy="188708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103904" y="2888678"/>
                <a:ext cx="1094305" cy="188708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1376378" y="321473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1376378" y="3923468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8" name="直線單箭頭接點 17"/>
            <p:cNvCxnSpPr>
              <a:stCxn id="67" idx="6"/>
              <a:endCxn id="65" idx="2"/>
            </p:cNvCxnSpPr>
            <p:nvPr/>
          </p:nvCxnSpPr>
          <p:spPr>
            <a:xfrm flipV="1">
              <a:off x="1920624" y="2225899"/>
              <a:ext cx="1043254" cy="552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67" idx="6"/>
              <a:endCxn id="61" idx="2"/>
            </p:cNvCxnSpPr>
            <p:nvPr/>
          </p:nvCxnSpPr>
          <p:spPr>
            <a:xfrm>
              <a:off x="1920624" y="2778115"/>
              <a:ext cx="1043254" cy="7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67" idx="6"/>
              <a:endCxn id="62" idx="2"/>
            </p:cNvCxnSpPr>
            <p:nvPr/>
          </p:nvCxnSpPr>
          <p:spPr>
            <a:xfrm>
              <a:off x="1920624" y="2778115"/>
              <a:ext cx="1043254" cy="708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63" idx="2"/>
            </p:cNvCxnSpPr>
            <p:nvPr/>
          </p:nvCxnSpPr>
          <p:spPr>
            <a:xfrm>
              <a:off x="1939328" y="2795915"/>
              <a:ext cx="1024550" cy="1321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67" idx="6"/>
              <a:endCxn id="64" idx="2"/>
            </p:cNvCxnSpPr>
            <p:nvPr/>
          </p:nvCxnSpPr>
          <p:spPr>
            <a:xfrm>
              <a:off x="1920624" y="2778115"/>
              <a:ext cx="1043254" cy="1969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68" idx="6"/>
              <a:endCxn id="65" idx="2"/>
            </p:cNvCxnSpPr>
            <p:nvPr/>
          </p:nvCxnSpPr>
          <p:spPr>
            <a:xfrm flipV="1">
              <a:off x="1920624" y="2225899"/>
              <a:ext cx="1043254" cy="126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68" idx="6"/>
              <a:endCxn id="61" idx="2"/>
            </p:cNvCxnSpPr>
            <p:nvPr/>
          </p:nvCxnSpPr>
          <p:spPr>
            <a:xfrm flipV="1">
              <a:off x="1920624" y="2856376"/>
              <a:ext cx="1043254" cy="630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68" idx="6"/>
              <a:endCxn id="62" idx="2"/>
            </p:cNvCxnSpPr>
            <p:nvPr/>
          </p:nvCxnSpPr>
          <p:spPr>
            <a:xfrm>
              <a:off x="1920624" y="3486853"/>
              <a:ext cx="1043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63" idx="2"/>
            </p:cNvCxnSpPr>
            <p:nvPr/>
          </p:nvCxnSpPr>
          <p:spPr>
            <a:xfrm>
              <a:off x="1939328" y="3511949"/>
              <a:ext cx="1024550" cy="605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endCxn id="64" idx="2"/>
            </p:cNvCxnSpPr>
            <p:nvPr/>
          </p:nvCxnSpPr>
          <p:spPr>
            <a:xfrm>
              <a:off x="1950925" y="3506662"/>
              <a:ext cx="1012953" cy="1241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69" idx="6"/>
              <a:endCxn id="65" idx="2"/>
            </p:cNvCxnSpPr>
            <p:nvPr/>
          </p:nvCxnSpPr>
          <p:spPr>
            <a:xfrm flipV="1">
              <a:off x="1920624" y="2225899"/>
              <a:ext cx="1043254" cy="1969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69" idx="6"/>
              <a:endCxn id="61" idx="2"/>
            </p:cNvCxnSpPr>
            <p:nvPr/>
          </p:nvCxnSpPr>
          <p:spPr>
            <a:xfrm flipV="1">
              <a:off x="1920624" y="2856376"/>
              <a:ext cx="1043254" cy="1339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endCxn id="62" idx="2"/>
            </p:cNvCxnSpPr>
            <p:nvPr/>
          </p:nvCxnSpPr>
          <p:spPr>
            <a:xfrm flipV="1">
              <a:off x="1950925" y="3486853"/>
              <a:ext cx="1012953" cy="716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69" idx="6"/>
              <a:endCxn id="63" idx="2"/>
            </p:cNvCxnSpPr>
            <p:nvPr/>
          </p:nvCxnSpPr>
          <p:spPr>
            <a:xfrm flipV="1">
              <a:off x="1920624" y="4117330"/>
              <a:ext cx="1043254" cy="7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69" idx="6"/>
              <a:endCxn id="64" idx="2"/>
            </p:cNvCxnSpPr>
            <p:nvPr/>
          </p:nvCxnSpPr>
          <p:spPr>
            <a:xfrm>
              <a:off x="1920624" y="4195591"/>
              <a:ext cx="1043254" cy="552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59" idx="6"/>
              <a:endCxn id="51" idx="2"/>
            </p:cNvCxnSpPr>
            <p:nvPr/>
          </p:nvCxnSpPr>
          <p:spPr>
            <a:xfrm>
              <a:off x="6079568" y="2223346"/>
              <a:ext cx="1020564" cy="943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55" idx="6"/>
              <a:endCxn id="51" idx="2"/>
            </p:cNvCxnSpPr>
            <p:nvPr/>
          </p:nvCxnSpPr>
          <p:spPr>
            <a:xfrm>
              <a:off x="6079568" y="2853823"/>
              <a:ext cx="1020564" cy="312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56" idx="6"/>
              <a:endCxn id="51" idx="2"/>
            </p:cNvCxnSpPr>
            <p:nvPr/>
          </p:nvCxnSpPr>
          <p:spPr>
            <a:xfrm flipV="1">
              <a:off x="6079568" y="3166584"/>
              <a:ext cx="1020564" cy="317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57" idx="6"/>
              <a:endCxn id="51" idx="2"/>
            </p:cNvCxnSpPr>
            <p:nvPr/>
          </p:nvCxnSpPr>
          <p:spPr>
            <a:xfrm flipV="1">
              <a:off x="6079568" y="3166584"/>
              <a:ext cx="1020564" cy="948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58" idx="6"/>
              <a:endCxn id="51" idx="2"/>
            </p:cNvCxnSpPr>
            <p:nvPr/>
          </p:nvCxnSpPr>
          <p:spPr>
            <a:xfrm flipV="1">
              <a:off x="6079568" y="3166584"/>
              <a:ext cx="1020564" cy="1578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59" idx="6"/>
              <a:endCxn id="52" idx="2"/>
            </p:cNvCxnSpPr>
            <p:nvPr/>
          </p:nvCxnSpPr>
          <p:spPr>
            <a:xfrm>
              <a:off x="6079568" y="2223346"/>
              <a:ext cx="1020564" cy="16519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stCxn id="55" idx="6"/>
              <a:endCxn id="52" idx="2"/>
            </p:cNvCxnSpPr>
            <p:nvPr/>
          </p:nvCxnSpPr>
          <p:spPr>
            <a:xfrm>
              <a:off x="6079568" y="2853823"/>
              <a:ext cx="1020564" cy="1021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>
              <a:stCxn id="56" idx="6"/>
              <a:endCxn id="52" idx="2"/>
            </p:cNvCxnSpPr>
            <p:nvPr/>
          </p:nvCxnSpPr>
          <p:spPr>
            <a:xfrm>
              <a:off x="6079568" y="3484300"/>
              <a:ext cx="1020564" cy="391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stCxn id="57" idx="6"/>
              <a:endCxn id="52" idx="2"/>
            </p:cNvCxnSpPr>
            <p:nvPr/>
          </p:nvCxnSpPr>
          <p:spPr>
            <a:xfrm flipV="1">
              <a:off x="6079568" y="3875322"/>
              <a:ext cx="1020564" cy="23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58" idx="6"/>
              <a:endCxn id="52" idx="2"/>
            </p:cNvCxnSpPr>
            <p:nvPr/>
          </p:nvCxnSpPr>
          <p:spPr>
            <a:xfrm flipV="1">
              <a:off x="6079568" y="3875322"/>
              <a:ext cx="1020564" cy="869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402135" y="470916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1"/>
                </a:solidFill>
              </a:rPr>
              <a:t>DNN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76" name="向右箭號 75"/>
          <p:cNvSpPr/>
          <p:nvPr/>
        </p:nvSpPr>
        <p:spPr>
          <a:xfrm>
            <a:off x="1321061" y="3417969"/>
            <a:ext cx="3581425" cy="210332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>
            <a:off x="963187" y="2964589"/>
            <a:ext cx="3955939" cy="210332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程序 69"/>
          <p:cNvSpPr/>
          <p:nvPr/>
        </p:nvSpPr>
        <p:spPr>
          <a:xfrm>
            <a:off x="1330324" y="2344021"/>
            <a:ext cx="359924" cy="2217906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1690248" y="3879263"/>
            <a:ext cx="3213865" cy="192738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8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線單箭頭接點 61"/>
          <p:cNvCxnSpPr/>
          <p:nvPr/>
        </p:nvCxnSpPr>
        <p:spPr>
          <a:xfrm>
            <a:off x="5125954" y="3584422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3286876" y="3611384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1447798" y="3621113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</a:t>
            </a:r>
            <a:r>
              <a:rPr lang="en-US" altLang="zh-TW" dirty="0" smtClean="0"/>
              <a:t>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29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812798" y="2692400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38190" y="2143655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603042" y="2233596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2" y="2233596"/>
                <a:ext cx="48436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圓角矩形 7"/>
          <p:cNvSpPr/>
          <p:nvPr/>
        </p:nvSpPr>
        <p:spPr>
          <a:xfrm>
            <a:off x="210759" y="3244906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H="1" flipV="1">
            <a:off x="812797" y="3986850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538189" y="4620248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21289" y="4695027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89" y="4695027"/>
                <a:ext cx="42986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/>
          <p:cNvCxnSpPr/>
          <p:nvPr/>
        </p:nvCxnSpPr>
        <p:spPr>
          <a:xfrm flipV="1">
            <a:off x="2651876" y="2692400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橢圓 47"/>
          <p:cNvSpPr/>
          <p:nvPr/>
        </p:nvSpPr>
        <p:spPr>
          <a:xfrm>
            <a:off x="2377268" y="2143655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442120" y="2233596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20" y="2233596"/>
                <a:ext cx="47904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圓角矩形 49"/>
          <p:cNvSpPr/>
          <p:nvPr/>
        </p:nvSpPr>
        <p:spPr>
          <a:xfrm>
            <a:off x="2049837" y="3244906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H="1" flipV="1">
            <a:off x="2651875" y="3986850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2377267" y="4620248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460367" y="4695027"/>
                <a:ext cx="424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67" y="4695027"/>
                <a:ext cx="424539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/>
          <p:cNvCxnSpPr/>
          <p:nvPr/>
        </p:nvCxnSpPr>
        <p:spPr>
          <a:xfrm flipV="1">
            <a:off x="4490954" y="2682671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橢圓 55"/>
          <p:cNvSpPr/>
          <p:nvPr/>
        </p:nvSpPr>
        <p:spPr>
          <a:xfrm>
            <a:off x="4216346" y="2133926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281198" y="2223867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98" y="2223867"/>
                <a:ext cx="48436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圓角矩形 57"/>
          <p:cNvSpPr/>
          <p:nvPr/>
        </p:nvSpPr>
        <p:spPr>
          <a:xfrm>
            <a:off x="3888915" y="3235177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 flipH="1" flipV="1">
            <a:off x="4490953" y="3977121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橢圓 59"/>
          <p:cNvSpPr/>
          <p:nvPr/>
        </p:nvSpPr>
        <p:spPr>
          <a:xfrm>
            <a:off x="4216345" y="4610519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4299445" y="4685298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5" y="4685298"/>
                <a:ext cx="429861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/>
          <p:cNvSpPr txBox="1"/>
          <p:nvPr/>
        </p:nvSpPr>
        <p:spPr>
          <a:xfrm>
            <a:off x="5727993" y="35087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grpSp>
        <p:nvGrpSpPr>
          <p:cNvPr id="90" name="群組 89"/>
          <p:cNvGrpSpPr/>
          <p:nvPr/>
        </p:nvGrpSpPr>
        <p:grpSpPr>
          <a:xfrm>
            <a:off x="7268631" y="2143656"/>
            <a:ext cx="1800956" cy="3028806"/>
            <a:chOff x="6679126" y="2143655"/>
            <a:chExt cx="1947792" cy="3025808"/>
          </a:xfrm>
        </p:grpSpPr>
        <p:cxnSp>
          <p:nvCxnSpPr>
            <p:cNvPr id="72" name="肘形接點 71"/>
            <p:cNvCxnSpPr/>
            <p:nvPr/>
          </p:nvCxnSpPr>
          <p:spPr>
            <a:xfrm rot="5400000" flipH="1" flipV="1">
              <a:off x="8115045" y="3110218"/>
              <a:ext cx="582402" cy="441343"/>
            </a:xfrm>
            <a:prstGeom prst="bentConnector3">
              <a:avLst>
                <a:gd name="adj1" fmla="val 6387"/>
              </a:avLst>
            </a:prstGeom>
            <a:ln w="38100">
              <a:tailEnd type="non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 flipH="1" flipV="1">
              <a:off x="7654413" y="3986850"/>
              <a:ext cx="0" cy="6668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橢圓 68"/>
            <p:cNvSpPr/>
            <p:nvPr/>
          </p:nvSpPr>
          <p:spPr>
            <a:xfrm>
              <a:off x="7379805" y="4620248"/>
              <a:ext cx="549215" cy="549215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7462905" y="4695027"/>
                  <a:ext cx="4439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905" y="4695027"/>
                  <a:ext cx="44396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直線接點 74"/>
            <p:cNvCxnSpPr/>
            <p:nvPr/>
          </p:nvCxnSpPr>
          <p:spPr>
            <a:xfrm flipH="1">
              <a:off x="6679126" y="3016250"/>
              <a:ext cx="1947792" cy="0"/>
            </a:xfrm>
            <a:prstGeom prst="line">
              <a:avLst/>
            </a:prstGeom>
            <a:ln w="38100">
              <a:tailEnd type="non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>
              <a:stCxn id="67" idx="1"/>
            </p:cNvCxnSpPr>
            <p:nvPr/>
          </p:nvCxnSpPr>
          <p:spPr>
            <a:xfrm rot="10800000">
              <a:off x="6679127" y="3030298"/>
              <a:ext cx="373248" cy="581290"/>
            </a:xfrm>
            <a:prstGeom prst="bentConnector2">
              <a:avLst/>
            </a:prstGeom>
            <a:ln w="38100">
              <a:headEnd type="triangle"/>
              <a:tailEnd type="non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7654414" y="2692400"/>
              <a:ext cx="0" cy="542777"/>
            </a:xfrm>
            <a:prstGeom prst="straightConnector1">
              <a:avLst/>
            </a:prstGeom>
            <a:ln w="38100">
              <a:tailEnd type="triangle"/>
            </a:ln>
            <a:effectLst>
              <a:glow rad="63500">
                <a:schemeClr val="bg1"/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圓角矩形 66"/>
            <p:cNvSpPr/>
            <p:nvPr/>
          </p:nvSpPr>
          <p:spPr>
            <a:xfrm>
              <a:off x="7052375" y="3244906"/>
              <a:ext cx="1237039" cy="733364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accent1"/>
                  </a:solidFill>
                </a:rPr>
                <a:t>NN</a:t>
              </a:r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89" name="群組 88"/>
            <p:cNvGrpSpPr/>
            <p:nvPr/>
          </p:nvGrpSpPr>
          <p:grpSpPr>
            <a:xfrm>
              <a:off x="7379806" y="2143655"/>
              <a:ext cx="563322" cy="549215"/>
              <a:chOff x="7379806" y="2143655"/>
              <a:chExt cx="563322" cy="549215"/>
            </a:xfrm>
          </p:grpSpPr>
          <p:sp>
            <p:nvSpPr>
              <p:cNvPr id="65" name="橢圓 64"/>
              <p:cNvSpPr/>
              <p:nvPr/>
            </p:nvSpPr>
            <p:spPr>
              <a:xfrm>
                <a:off x="7379806" y="2143655"/>
                <a:ext cx="549215" cy="5492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 65"/>
                  <p:cNvSpPr/>
                  <p:nvPr/>
                </p:nvSpPr>
                <p:spPr>
                  <a:xfrm>
                    <a:off x="7444658" y="2233596"/>
                    <a:ext cx="4984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矩形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4658" y="2233596"/>
                    <a:ext cx="4984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1" name="向右箭號 90"/>
          <p:cNvSpPr/>
          <p:nvPr/>
        </p:nvSpPr>
        <p:spPr>
          <a:xfrm>
            <a:off x="6403377" y="3256441"/>
            <a:ext cx="737420" cy="655961"/>
          </a:xfrm>
          <a:prstGeom prst="rightArrow">
            <a:avLst>
              <a:gd name="adj1" fmla="val 50000"/>
              <a:gd name="adj2" fmla="val 38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1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The </a:t>
            </a:r>
            <a:r>
              <a:rPr lang="en-US" altLang="zh-TW" sz="3600" dirty="0" smtClean="0"/>
              <a:t>Image </a:t>
            </a:r>
            <a:r>
              <a:rPr lang="en-US" altLang="zh-TW" sz="3600" dirty="0"/>
              <a:t>R</a:t>
            </a:r>
            <a:r>
              <a:rPr lang="en-US" altLang="zh-TW" sz="3600" dirty="0" smtClean="0"/>
              <a:t>ecognition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Suppose that we </a:t>
            </a:r>
            <a:r>
              <a:rPr lang="en-US" altLang="zh-TW" dirty="0"/>
              <a:t>have </a:t>
            </a:r>
            <a:r>
              <a:rPr lang="en-US" altLang="zh-TW" dirty="0" smtClean="0"/>
              <a:t>an </a:t>
            </a:r>
            <a:r>
              <a:rPr lang="en-US" altLang="zh-TW" dirty="0"/>
              <a:t>image</a:t>
            </a:r>
          </a:p>
          <a:p>
            <a:pPr lvl="1"/>
            <a:r>
              <a:rPr lang="en-US" altLang="zh-TW" dirty="0"/>
              <a:t>200*200 pixels</a:t>
            </a:r>
          </a:p>
          <a:p>
            <a:pPr lvl="1"/>
            <a:r>
              <a:rPr lang="en-US" altLang="zh-TW" dirty="0" smtClean="0"/>
              <a:t>Each pixel has </a:t>
            </a:r>
            <a:r>
              <a:rPr lang="en-US" altLang="zh-TW" dirty="0"/>
              <a:t>3 color </a:t>
            </a:r>
            <a:r>
              <a:rPr lang="en-US" altLang="zh-TW" dirty="0" smtClean="0"/>
              <a:t>value (RGB)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If </a:t>
            </a:r>
            <a:r>
              <a:rPr lang="en-US" altLang="zh-TW" dirty="0"/>
              <a:t>we use NN to train </a:t>
            </a:r>
            <a:r>
              <a:rPr lang="en-US" altLang="zh-TW" dirty="0" smtClean="0"/>
              <a:t>an </a:t>
            </a:r>
            <a:r>
              <a:rPr lang="en-US" altLang="zh-TW" dirty="0"/>
              <a:t>image recognition model</a:t>
            </a:r>
          </a:p>
          <a:p>
            <a:pPr lvl="1"/>
            <a:r>
              <a:rPr lang="en-US" altLang="zh-TW" dirty="0"/>
              <a:t>200*200*3 inputs for the image</a:t>
            </a:r>
          </a:p>
          <a:p>
            <a:pPr lvl="1"/>
            <a:r>
              <a:rPr lang="en-US" altLang="zh-TW" dirty="0"/>
              <a:t>Using just 1 </a:t>
            </a:r>
            <a:r>
              <a:rPr lang="en-US" altLang="zh-TW" dirty="0" smtClean="0"/>
              <a:t>neuron in the hidden </a:t>
            </a:r>
            <a:r>
              <a:rPr lang="en-US" altLang="zh-TW" dirty="0"/>
              <a:t>layer</a:t>
            </a:r>
          </a:p>
          <a:p>
            <a:pPr marL="457200" lvl="1" indent="0">
              <a:buNone/>
            </a:pPr>
            <a:r>
              <a:rPr lang="en-US" altLang="zh-TW" dirty="0" smtClean="0"/>
              <a:t>=&gt; 12,0000 </a:t>
            </a:r>
            <a:r>
              <a:rPr lang="en-US" altLang="zh-TW" dirty="0"/>
              <a:t>weights need to </a:t>
            </a:r>
            <a:r>
              <a:rPr lang="en-US" altLang="zh-TW" dirty="0" smtClean="0"/>
              <a:t>be trained</a:t>
            </a:r>
            <a:endParaRPr lang="en-US" altLang="zh-TW" dirty="0"/>
          </a:p>
          <a:p>
            <a:pPr lvl="1"/>
            <a:r>
              <a:rPr lang="en-US" altLang="zh-TW" dirty="0"/>
              <a:t>Too many </a:t>
            </a:r>
            <a:r>
              <a:rPr lang="en-US" altLang="zh-TW" dirty="0" smtClean="0"/>
              <a:t>parameters </a:t>
            </a:r>
            <a:r>
              <a:rPr lang="en-US" altLang="zh-TW" dirty="0"/>
              <a:t>might lead to overfitting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Inside a Standard </a:t>
            </a:r>
            <a:r>
              <a:rPr lang="en-US" altLang="zh-TW" dirty="0" err="1" smtClean="0"/>
              <a:t>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30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331321" y="2118480"/>
            <a:ext cx="2861017" cy="2638120"/>
            <a:chOff x="1108846" y="2010717"/>
            <a:chExt cx="3507653" cy="3234378"/>
          </a:xfrm>
        </p:grpSpPr>
        <p:grpSp>
          <p:nvGrpSpPr>
            <p:cNvPr id="31" name="群組 30"/>
            <p:cNvGrpSpPr/>
            <p:nvPr/>
          </p:nvGrpSpPr>
          <p:grpSpPr>
            <a:xfrm>
              <a:off x="3914806" y="2010717"/>
              <a:ext cx="701693" cy="523825"/>
              <a:chOff x="2622028" y="1432166"/>
              <a:chExt cx="701693" cy="523825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2622028" y="1489395"/>
                    <a:ext cx="701693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028" y="1489395"/>
                    <a:ext cx="701693" cy="3773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圓角矩形 11"/>
            <p:cNvSpPr/>
            <p:nvPr/>
          </p:nvSpPr>
          <p:spPr>
            <a:xfrm>
              <a:off x="1565757" y="2815069"/>
              <a:ext cx="2806218" cy="1690126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1441932" y="4721270"/>
              <a:ext cx="648630" cy="523825"/>
              <a:chOff x="1470557" y="5149103"/>
              <a:chExt cx="648630" cy="523825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>
                  <a:xfrm>
                    <a:off x="1470557" y="5192806"/>
                    <a:ext cx="648630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0557" y="5192806"/>
                    <a:ext cx="648630" cy="3773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弧形 43"/>
            <p:cNvSpPr/>
            <p:nvPr/>
          </p:nvSpPr>
          <p:spPr>
            <a:xfrm>
              <a:off x="1997075" y="3121020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6" name="直線接點 45"/>
            <p:cNvCxnSpPr>
              <a:stCxn id="44" idx="0"/>
            </p:cNvCxnSpPr>
            <p:nvPr/>
          </p:nvCxnSpPr>
          <p:spPr>
            <a:xfrm flipH="1">
              <a:off x="1565757" y="3121020"/>
              <a:ext cx="58660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2307648" y="3274400"/>
              <a:ext cx="0" cy="61534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弧形 49"/>
            <p:cNvSpPr/>
            <p:nvPr/>
          </p:nvSpPr>
          <p:spPr>
            <a:xfrm rot="10800000">
              <a:off x="2307649" y="3741126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1" name="直線接點 50"/>
            <p:cNvCxnSpPr/>
            <p:nvPr/>
          </p:nvCxnSpPr>
          <p:spPr>
            <a:xfrm flipH="1">
              <a:off x="1862138" y="4050688"/>
              <a:ext cx="10093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弧形 51"/>
            <p:cNvSpPr/>
            <p:nvPr/>
          </p:nvSpPr>
          <p:spPr>
            <a:xfrm rot="16200000">
              <a:off x="1709511" y="4055644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3" name="直線接點 52"/>
            <p:cNvCxnSpPr/>
            <p:nvPr/>
          </p:nvCxnSpPr>
          <p:spPr>
            <a:xfrm>
              <a:off x="1711128" y="4199142"/>
              <a:ext cx="0" cy="4974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弧形 57"/>
            <p:cNvSpPr/>
            <p:nvPr/>
          </p:nvSpPr>
          <p:spPr>
            <a:xfrm rot="5400000">
              <a:off x="2716216" y="3743032"/>
              <a:ext cx="310573" cy="306761"/>
            </a:xfrm>
            <a:prstGeom prst="arc">
              <a:avLst>
                <a:gd name="adj1" fmla="val 14741397"/>
                <a:gd name="adj2" fmla="val 0"/>
              </a:avLst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弧形 59"/>
            <p:cNvSpPr/>
            <p:nvPr/>
          </p:nvSpPr>
          <p:spPr>
            <a:xfrm rot="16200000">
              <a:off x="3001157" y="3142432"/>
              <a:ext cx="288756" cy="257624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直線接點 60"/>
            <p:cNvCxnSpPr>
              <a:stCxn id="60" idx="0"/>
            </p:cNvCxnSpPr>
            <p:nvPr/>
          </p:nvCxnSpPr>
          <p:spPr>
            <a:xfrm flipH="1">
              <a:off x="3015356" y="3271244"/>
              <a:ext cx="1367" cy="386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2810184" y="3657540"/>
              <a:ext cx="429397" cy="165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tanh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直線接點 64"/>
            <p:cNvCxnSpPr/>
            <p:nvPr/>
          </p:nvCxnSpPr>
          <p:spPr>
            <a:xfrm flipH="1">
              <a:off x="3143754" y="3121125"/>
              <a:ext cx="135707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弧形 65"/>
            <p:cNvSpPr/>
            <p:nvPr/>
          </p:nvSpPr>
          <p:spPr>
            <a:xfrm rot="5400000">
              <a:off x="3948347" y="2812212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接點 66"/>
            <p:cNvCxnSpPr>
              <a:endCxn id="66" idx="0"/>
            </p:cNvCxnSpPr>
            <p:nvPr/>
          </p:nvCxnSpPr>
          <p:spPr>
            <a:xfrm flipH="1">
              <a:off x="4257014" y="2529779"/>
              <a:ext cx="1" cy="43581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圓角矩形 70"/>
            <p:cNvSpPr/>
            <p:nvPr/>
          </p:nvSpPr>
          <p:spPr>
            <a:xfrm>
              <a:off x="1519952" y="2768914"/>
              <a:ext cx="2925548" cy="1784073"/>
            </a:xfrm>
            <a:prstGeom prst="roundRect">
              <a:avLst>
                <a:gd name="adj" fmla="val 5284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276010" y="3467794"/>
              <a:ext cx="1385513" cy="492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600" dirty="0" smtClean="0">
                  <a:solidFill>
                    <a:schemeClr val="accent1"/>
                  </a:solidFill>
                </a:rPr>
                <a:t>NN</a:t>
              </a:r>
              <a:endParaRPr lang="zh-TW" altLang="en-US" sz="2600" dirty="0">
                <a:solidFill>
                  <a:schemeClr val="accent1"/>
                </a:solidFill>
              </a:endParaRPr>
            </a:p>
          </p:txBody>
        </p:sp>
        <p:cxnSp>
          <p:nvCxnSpPr>
            <p:cNvPr id="73" name="直線接點 72"/>
            <p:cNvCxnSpPr/>
            <p:nvPr/>
          </p:nvCxnSpPr>
          <p:spPr>
            <a:xfrm flipH="1">
              <a:off x="1108846" y="3124476"/>
              <a:ext cx="456911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3014802" y="2114021"/>
            <a:ext cx="2780661" cy="2638120"/>
            <a:chOff x="1108846" y="2010717"/>
            <a:chExt cx="3409135" cy="3234378"/>
          </a:xfrm>
        </p:grpSpPr>
        <p:grpSp>
          <p:nvGrpSpPr>
            <p:cNvPr id="135" name="群組 134"/>
            <p:cNvGrpSpPr/>
            <p:nvPr/>
          </p:nvGrpSpPr>
          <p:grpSpPr>
            <a:xfrm>
              <a:off x="3977005" y="2010717"/>
              <a:ext cx="540976" cy="523825"/>
              <a:chOff x="2684227" y="1432166"/>
              <a:chExt cx="540976" cy="523825"/>
            </a:xfrm>
          </p:grpSpPr>
          <p:sp>
            <p:nvSpPr>
              <p:cNvPr id="157" name="橢圓 156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矩形 157"/>
                  <p:cNvSpPr/>
                  <p:nvPr/>
                </p:nvSpPr>
                <p:spPr>
                  <a:xfrm>
                    <a:off x="2731832" y="1490798"/>
                    <a:ext cx="493371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矩形 1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1832" y="1490798"/>
                    <a:ext cx="493371" cy="3773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6" name="圓角矩形 135"/>
            <p:cNvSpPr/>
            <p:nvPr/>
          </p:nvSpPr>
          <p:spPr>
            <a:xfrm>
              <a:off x="1565757" y="2815069"/>
              <a:ext cx="2806218" cy="1690126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137" name="群組 136"/>
            <p:cNvGrpSpPr/>
            <p:nvPr/>
          </p:nvGrpSpPr>
          <p:grpSpPr>
            <a:xfrm>
              <a:off x="1451457" y="4721270"/>
              <a:ext cx="523825" cy="523825"/>
              <a:chOff x="1480082" y="5149103"/>
              <a:chExt cx="523825" cy="523825"/>
            </a:xfrm>
          </p:grpSpPr>
          <p:sp>
            <p:nvSpPr>
              <p:cNvPr id="155" name="橢圓 154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矩形 155"/>
                  <p:cNvSpPr/>
                  <p:nvPr/>
                </p:nvSpPr>
                <p:spPr>
                  <a:xfrm>
                    <a:off x="1559617" y="5204659"/>
                    <a:ext cx="440308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矩形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9617" y="5204659"/>
                    <a:ext cx="440308" cy="3773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8" name="弧形 137"/>
            <p:cNvSpPr/>
            <p:nvPr/>
          </p:nvSpPr>
          <p:spPr>
            <a:xfrm>
              <a:off x="1997075" y="3121020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9" name="直線接點 138"/>
            <p:cNvCxnSpPr>
              <a:stCxn id="138" idx="0"/>
            </p:cNvCxnSpPr>
            <p:nvPr/>
          </p:nvCxnSpPr>
          <p:spPr>
            <a:xfrm flipH="1">
              <a:off x="1565757" y="3121020"/>
              <a:ext cx="58660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>
              <a:off x="2307648" y="3274400"/>
              <a:ext cx="0" cy="61534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弧形 140"/>
            <p:cNvSpPr/>
            <p:nvPr/>
          </p:nvSpPr>
          <p:spPr>
            <a:xfrm rot="10800000">
              <a:off x="2307649" y="3741126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2" name="直線接點 141"/>
            <p:cNvCxnSpPr/>
            <p:nvPr/>
          </p:nvCxnSpPr>
          <p:spPr>
            <a:xfrm flipH="1">
              <a:off x="1862138" y="4050688"/>
              <a:ext cx="10093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弧形 142"/>
            <p:cNvSpPr/>
            <p:nvPr/>
          </p:nvSpPr>
          <p:spPr>
            <a:xfrm rot="16200000">
              <a:off x="1709511" y="4055644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接點 143"/>
            <p:cNvCxnSpPr/>
            <p:nvPr/>
          </p:nvCxnSpPr>
          <p:spPr>
            <a:xfrm>
              <a:off x="1711128" y="4199142"/>
              <a:ext cx="0" cy="4974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弧形 144"/>
            <p:cNvSpPr/>
            <p:nvPr/>
          </p:nvSpPr>
          <p:spPr>
            <a:xfrm rot="5400000">
              <a:off x="2716216" y="3743032"/>
              <a:ext cx="310573" cy="306761"/>
            </a:xfrm>
            <a:prstGeom prst="arc">
              <a:avLst>
                <a:gd name="adj1" fmla="val 14741397"/>
                <a:gd name="adj2" fmla="val 0"/>
              </a:avLst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弧形 145"/>
            <p:cNvSpPr/>
            <p:nvPr/>
          </p:nvSpPr>
          <p:spPr>
            <a:xfrm rot="16200000">
              <a:off x="3001157" y="3142432"/>
              <a:ext cx="288756" cy="257624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7" name="直線接點 146"/>
            <p:cNvCxnSpPr>
              <a:stCxn id="146" idx="0"/>
            </p:cNvCxnSpPr>
            <p:nvPr/>
          </p:nvCxnSpPr>
          <p:spPr>
            <a:xfrm flipH="1">
              <a:off x="3015356" y="3271244"/>
              <a:ext cx="1367" cy="386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2718121" y="3525052"/>
              <a:ext cx="610355" cy="29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tanh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9" name="直線接點 148"/>
            <p:cNvCxnSpPr/>
            <p:nvPr/>
          </p:nvCxnSpPr>
          <p:spPr>
            <a:xfrm flipH="1">
              <a:off x="3143754" y="3121125"/>
              <a:ext cx="135707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弧形 149"/>
            <p:cNvSpPr/>
            <p:nvPr/>
          </p:nvSpPr>
          <p:spPr>
            <a:xfrm rot="5400000">
              <a:off x="3948347" y="2812212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1" name="直線接點 150"/>
            <p:cNvCxnSpPr>
              <a:endCxn id="150" idx="0"/>
            </p:cNvCxnSpPr>
            <p:nvPr/>
          </p:nvCxnSpPr>
          <p:spPr>
            <a:xfrm flipH="1">
              <a:off x="4257014" y="2529779"/>
              <a:ext cx="1" cy="43581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線接點 153"/>
            <p:cNvCxnSpPr/>
            <p:nvPr/>
          </p:nvCxnSpPr>
          <p:spPr>
            <a:xfrm flipH="1">
              <a:off x="1108846" y="3124476"/>
              <a:ext cx="456911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" name="群組 158"/>
          <p:cNvGrpSpPr/>
          <p:nvPr/>
        </p:nvGrpSpPr>
        <p:grpSpPr>
          <a:xfrm>
            <a:off x="5750973" y="2108842"/>
            <a:ext cx="2861017" cy="2638120"/>
            <a:chOff x="1108846" y="2010717"/>
            <a:chExt cx="3507653" cy="3234378"/>
          </a:xfrm>
        </p:grpSpPr>
        <p:grpSp>
          <p:nvGrpSpPr>
            <p:cNvPr id="160" name="群組 159"/>
            <p:cNvGrpSpPr/>
            <p:nvPr/>
          </p:nvGrpSpPr>
          <p:grpSpPr>
            <a:xfrm>
              <a:off x="3914806" y="2010717"/>
              <a:ext cx="701693" cy="523825"/>
              <a:chOff x="2622028" y="1432166"/>
              <a:chExt cx="701693" cy="523825"/>
            </a:xfrm>
          </p:grpSpPr>
          <p:sp>
            <p:nvSpPr>
              <p:cNvPr id="182" name="橢圓 181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矩形 182"/>
                  <p:cNvSpPr/>
                  <p:nvPr/>
                </p:nvSpPr>
                <p:spPr>
                  <a:xfrm>
                    <a:off x="2622028" y="1489395"/>
                    <a:ext cx="701693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矩形 1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028" y="1489395"/>
                    <a:ext cx="701693" cy="3773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圓角矩形 160"/>
            <p:cNvSpPr/>
            <p:nvPr/>
          </p:nvSpPr>
          <p:spPr>
            <a:xfrm>
              <a:off x="1565757" y="2815069"/>
              <a:ext cx="2806218" cy="1690126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162" name="群組 161"/>
            <p:cNvGrpSpPr/>
            <p:nvPr/>
          </p:nvGrpSpPr>
          <p:grpSpPr>
            <a:xfrm>
              <a:off x="1441932" y="4721270"/>
              <a:ext cx="648631" cy="523825"/>
              <a:chOff x="1470557" y="5149103"/>
              <a:chExt cx="648631" cy="523825"/>
            </a:xfrm>
          </p:grpSpPr>
          <p:sp>
            <p:nvSpPr>
              <p:cNvPr id="180" name="橢圓 179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矩形 180"/>
                  <p:cNvSpPr/>
                  <p:nvPr/>
                </p:nvSpPr>
                <p:spPr>
                  <a:xfrm>
                    <a:off x="1470557" y="5192806"/>
                    <a:ext cx="648631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矩形 1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0557" y="5192806"/>
                    <a:ext cx="648631" cy="3773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3" name="弧形 162"/>
            <p:cNvSpPr/>
            <p:nvPr/>
          </p:nvSpPr>
          <p:spPr>
            <a:xfrm>
              <a:off x="1997075" y="3121020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4" name="直線接點 163"/>
            <p:cNvCxnSpPr>
              <a:stCxn id="163" idx="0"/>
            </p:cNvCxnSpPr>
            <p:nvPr/>
          </p:nvCxnSpPr>
          <p:spPr>
            <a:xfrm flipH="1">
              <a:off x="1565757" y="3121020"/>
              <a:ext cx="58660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>
              <a:off x="2307648" y="3274400"/>
              <a:ext cx="0" cy="61534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弧形 165"/>
            <p:cNvSpPr/>
            <p:nvPr/>
          </p:nvSpPr>
          <p:spPr>
            <a:xfrm rot="10800000">
              <a:off x="2307649" y="3741126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7" name="直線接點 166"/>
            <p:cNvCxnSpPr/>
            <p:nvPr/>
          </p:nvCxnSpPr>
          <p:spPr>
            <a:xfrm flipH="1">
              <a:off x="1862138" y="4050688"/>
              <a:ext cx="10093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弧形 167"/>
            <p:cNvSpPr/>
            <p:nvPr/>
          </p:nvSpPr>
          <p:spPr>
            <a:xfrm rot="16200000">
              <a:off x="1709511" y="4055644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9" name="直線接點 168"/>
            <p:cNvCxnSpPr/>
            <p:nvPr/>
          </p:nvCxnSpPr>
          <p:spPr>
            <a:xfrm>
              <a:off x="1711128" y="4199142"/>
              <a:ext cx="0" cy="4974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弧形 169"/>
            <p:cNvSpPr/>
            <p:nvPr/>
          </p:nvSpPr>
          <p:spPr>
            <a:xfrm rot="5400000">
              <a:off x="2716216" y="3743032"/>
              <a:ext cx="310573" cy="306761"/>
            </a:xfrm>
            <a:prstGeom prst="arc">
              <a:avLst>
                <a:gd name="adj1" fmla="val 14741397"/>
                <a:gd name="adj2" fmla="val 0"/>
              </a:avLst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弧形 170"/>
            <p:cNvSpPr/>
            <p:nvPr/>
          </p:nvSpPr>
          <p:spPr>
            <a:xfrm rot="16200000">
              <a:off x="3001157" y="3142432"/>
              <a:ext cx="288756" cy="257624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2" name="直線接點 171"/>
            <p:cNvCxnSpPr>
              <a:stCxn id="171" idx="0"/>
            </p:cNvCxnSpPr>
            <p:nvPr/>
          </p:nvCxnSpPr>
          <p:spPr>
            <a:xfrm flipH="1">
              <a:off x="3015356" y="3271244"/>
              <a:ext cx="1367" cy="386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矩形 172"/>
            <p:cNvSpPr/>
            <p:nvPr/>
          </p:nvSpPr>
          <p:spPr>
            <a:xfrm>
              <a:off x="2810184" y="3657540"/>
              <a:ext cx="429397" cy="165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tanh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4" name="直線接點 173"/>
            <p:cNvCxnSpPr/>
            <p:nvPr/>
          </p:nvCxnSpPr>
          <p:spPr>
            <a:xfrm flipH="1">
              <a:off x="3143754" y="3121125"/>
              <a:ext cx="135707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弧形 174"/>
            <p:cNvSpPr/>
            <p:nvPr/>
          </p:nvSpPr>
          <p:spPr>
            <a:xfrm rot="5400000">
              <a:off x="3948347" y="2812212"/>
              <a:ext cx="310573" cy="306761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6" name="直線接點 175"/>
            <p:cNvCxnSpPr>
              <a:endCxn id="175" idx="0"/>
            </p:cNvCxnSpPr>
            <p:nvPr/>
          </p:nvCxnSpPr>
          <p:spPr>
            <a:xfrm flipH="1">
              <a:off x="4257014" y="2529779"/>
              <a:ext cx="1" cy="43581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圓角矩形 176"/>
            <p:cNvSpPr/>
            <p:nvPr/>
          </p:nvSpPr>
          <p:spPr>
            <a:xfrm>
              <a:off x="1519952" y="2768914"/>
              <a:ext cx="2925548" cy="1784073"/>
            </a:xfrm>
            <a:prstGeom prst="roundRect">
              <a:avLst>
                <a:gd name="adj" fmla="val 5284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2276010" y="3467794"/>
              <a:ext cx="1385513" cy="492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600" dirty="0" smtClean="0">
                  <a:solidFill>
                    <a:schemeClr val="accent1"/>
                  </a:solidFill>
                </a:rPr>
                <a:t>NN</a:t>
              </a:r>
              <a:endParaRPr lang="zh-TW" altLang="en-US" sz="2600" dirty="0">
                <a:solidFill>
                  <a:schemeClr val="accent1"/>
                </a:solidFill>
              </a:endParaRPr>
            </a:p>
          </p:txBody>
        </p:sp>
        <p:cxnSp>
          <p:nvCxnSpPr>
            <p:cNvPr id="179" name="直線接點 178"/>
            <p:cNvCxnSpPr/>
            <p:nvPr/>
          </p:nvCxnSpPr>
          <p:spPr>
            <a:xfrm flipH="1">
              <a:off x="1108846" y="3124476"/>
              <a:ext cx="456911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80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Types of </a:t>
            </a:r>
            <a:r>
              <a:rPr lang="en-US" altLang="zh-TW" dirty="0" err="1" smtClean="0"/>
              <a:t>RNN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One to many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Many to one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Many to many</a:t>
            </a:r>
          </a:p>
          <a:p>
            <a:pPr lvl="1"/>
            <a:r>
              <a:rPr lang="en-US" altLang="zh-TW" dirty="0" smtClean="0"/>
              <a:t>Synced</a:t>
            </a:r>
          </a:p>
          <a:p>
            <a:pPr lvl="1"/>
            <a:r>
              <a:rPr lang="en-US" altLang="zh-TW" dirty="0" err="1" smtClean="0"/>
              <a:t>Unsynced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31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 to Many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3"/>
            <a:ext cx="7903029" cy="4094347"/>
          </a:xfrm>
        </p:spPr>
        <p:txBody>
          <a:bodyPr/>
          <a:lstStyle/>
          <a:p>
            <a:r>
              <a:rPr lang="en-US" altLang="zh-TW" dirty="0" smtClean="0"/>
              <a:t>One input</a:t>
            </a:r>
          </a:p>
          <a:p>
            <a:r>
              <a:rPr lang="en-US" altLang="zh-TW" dirty="0" smtClean="0"/>
              <a:t>Many outputs</a:t>
            </a:r>
          </a:p>
          <a:p>
            <a:pPr lvl="1"/>
            <a:r>
              <a:rPr lang="en-US" altLang="zh-TW" dirty="0" smtClean="0"/>
              <a:t>The output have time dependency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E.g.) Image captioning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32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223819" y="2171112"/>
            <a:ext cx="2408905" cy="2504919"/>
            <a:chOff x="6125496" y="3203499"/>
            <a:chExt cx="2408905" cy="2504919"/>
          </a:xfrm>
        </p:grpSpPr>
        <p:cxnSp>
          <p:nvCxnSpPr>
            <p:cNvPr id="23" name="直線單箭頭接點 22"/>
            <p:cNvCxnSpPr/>
            <p:nvPr/>
          </p:nvCxnSpPr>
          <p:spPr>
            <a:xfrm flipH="1" flipV="1">
              <a:off x="6366387" y="4681888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橢圓 20"/>
            <p:cNvSpPr/>
            <p:nvPr/>
          </p:nvSpPr>
          <p:spPr>
            <a:xfrm>
              <a:off x="6125497" y="5226637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607277" y="4439958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6125496" y="4199068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7570839" y="4439957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橢圓 30"/>
            <p:cNvSpPr/>
            <p:nvPr/>
          </p:nvSpPr>
          <p:spPr>
            <a:xfrm>
              <a:off x="7089058" y="4199067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8052620" y="4199066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6125496" y="3203501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7089058" y="3203500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8052620" y="3203499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單箭頭接點 40"/>
            <p:cNvCxnSpPr>
              <a:endCxn id="37" idx="4"/>
            </p:cNvCxnSpPr>
            <p:nvPr/>
          </p:nvCxnSpPr>
          <p:spPr>
            <a:xfrm flipV="1">
              <a:off x="6366386" y="3685282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7329947" y="3695514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8293507" y="3693473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0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Many inputs</a:t>
            </a:r>
          </a:p>
          <a:p>
            <a:pPr lvl="1"/>
            <a:r>
              <a:rPr lang="en-US" altLang="zh-TW" dirty="0" smtClean="0"/>
              <a:t>The inputs have time dependency</a:t>
            </a:r>
          </a:p>
          <a:p>
            <a:r>
              <a:rPr lang="en-US" altLang="zh-TW" dirty="0" smtClean="0"/>
              <a:t>One output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E.g</a:t>
            </a:r>
            <a:r>
              <a:rPr lang="en-US" altLang="zh-TW" dirty="0"/>
              <a:t>.) Sentiment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33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 rot="10800000">
            <a:off x="6006843" y="2026393"/>
            <a:ext cx="2408905" cy="2504919"/>
            <a:chOff x="6125496" y="3203499"/>
            <a:chExt cx="2408905" cy="2504919"/>
          </a:xfrm>
        </p:grpSpPr>
        <p:cxnSp>
          <p:nvCxnSpPr>
            <p:cNvPr id="22" name="直線單箭頭接點 21"/>
            <p:cNvCxnSpPr/>
            <p:nvPr/>
          </p:nvCxnSpPr>
          <p:spPr>
            <a:xfrm flipH="1" flipV="1">
              <a:off x="6366387" y="4681888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/>
            <p:cNvSpPr/>
            <p:nvPr/>
          </p:nvSpPr>
          <p:spPr>
            <a:xfrm>
              <a:off x="6125497" y="5226637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6607277" y="4439958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橢圓 25"/>
            <p:cNvSpPr/>
            <p:nvPr/>
          </p:nvSpPr>
          <p:spPr>
            <a:xfrm>
              <a:off x="6125496" y="4199068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/>
            <p:cNvCxnSpPr/>
            <p:nvPr/>
          </p:nvCxnSpPr>
          <p:spPr>
            <a:xfrm flipV="1">
              <a:off x="7570839" y="4439957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7089058" y="4199067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8052620" y="4199066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25496" y="3203501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7089058" y="3203500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8052620" y="3203499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單箭頭接點 34"/>
            <p:cNvCxnSpPr>
              <a:endCxn id="31" idx="4"/>
            </p:cNvCxnSpPr>
            <p:nvPr/>
          </p:nvCxnSpPr>
          <p:spPr>
            <a:xfrm flipV="1">
              <a:off x="6366386" y="3685282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flipV="1">
              <a:off x="7329947" y="3695514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V="1">
              <a:off x="8293507" y="3693473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Many to Many (synced)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807" y="1476375"/>
            <a:ext cx="7903029" cy="5053693"/>
          </a:xfrm>
        </p:spPr>
        <p:txBody>
          <a:bodyPr/>
          <a:lstStyle/>
          <a:p>
            <a:r>
              <a:rPr lang="en-US" altLang="zh-TW" dirty="0" smtClean="0"/>
              <a:t>Many inputs</a:t>
            </a:r>
          </a:p>
          <a:p>
            <a:r>
              <a:rPr lang="en-US" altLang="zh-TW" dirty="0" smtClean="0"/>
              <a:t>Many outputs</a:t>
            </a:r>
          </a:p>
          <a:p>
            <a:r>
              <a:rPr lang="en-US" altLang="zh-TW" dirty="0" smtClean="0"/>
              <a:t>All of them have time dependency</a:t>
            </a:r>
          </a:p>
          <a:p>
            <a:r>
              <a:rPr lang="en-US" altLang="zh-TW" dirty="0" smtClean="0"/>
              <a:t>Input size is the same as output size</a:t>
            </a:r>
          </a:p>
          <a:p>
            <a:endParaRPr lang="en-US" altLang="zh-TW" dirty="0" smtClean="0"/>
          </a:p>
          <a:p>
            <a:r>
              <a:rPr lang="en-US" altLang="zh-TW" dirty="0"/>
              <a:t>E.g.) Predicting </a:t>
            </a:r>
            <a:r>
              <a:rPr lang="en-US" altLang="zh-TW" dirty="0" smtClean="0"/>
              <a:t>the next word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34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365506" y="1887609"/>
            <a:ext cx="2408906" cy="2504920"/>
            <a:chOff x="5661154" y="3736074"/>
            <a:chExt cx="2408906" cy="2504920"/>
          </a:xfrm>
        </p:grpSpPr>
        <p:cxnSp>
          <p:nvCxnSpPr>
            <p:cNvPr id="27" name="直線單箭頭接點 26"/>
            <p:cNvCxnSpPr/>
            <p:nvPr/>
          </p:nvCxnSpPr>
          <p:spPr>
            <a:xfrm rot="10800000" flipH="1" flipV="1">
              <a:off x="7829168" y="4217855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 rot="10800000">
              <a:off x="7588278" y="3736075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9" name="直線單箭頭接點 28"/>
            <p:cNvCxnSpPr/>
            <p:nvPr/>
          </p:nvCxnSpPr>
          <p:spPr>
            <a:xfrm rot="10800000" flipV="1">
              <a:off x="7106498" y="5004535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橢圓 30"/>
            <p:cNvSpPr/>
            <p:nvPr/>
          </p:nvSpPr>
          <p:spPr>
            <a:xfrm rot="10800000">
              <a:off x="7588279" y="4763644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rot="10800000" flipV="1">
              <a:off x="6142936" y="5004536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 rot="10800000">
              <a:off x="6624717" y="4763645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10800000">
              <a:off x="5661155" y="4763646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 rot="10800000">
              <a:off x="7588279" y="5759211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 rot="10800000">
              <a:off x="6624717" y="5759212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 rot="10800000">
              <a:off x="5661155" y="5759213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>
              <a:endCxn id="35" idx="4"/>
            </p:cNvCxnSpPr>
            <p:nvPr/>
          </p:nvCxnSpPr>
          <p:spPr>
            <a:xfrm rot="10800000" flipV="1">
              <a:off x="7829169" y="5266907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 rot="10800000" flipV="1">
              <a:off x="6865608" y="5256675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10800000" flipV="1">
              <a:off x="5902048" y="5258716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/>
            <p:cNvSpPr/>
            <p:nvPr/>
          </p:nvSpPr>
          <p:spPr>
            <a:xfrm rot="10800000">
              <a:off x="5661154" y="3736075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 rot="10800000">
              <a:off x="6628394" y="3736074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3" name="直線單箭頭接點 42"/>
            <p:cNvCxnSpPr/>
            <p:nvPr/>
          </p:nvCxnSpPr>
          <p:spPr>
            <a:xfrm rot="10800000" flipH="1" flipV="1">
              <a:off x="5902043" y="4202374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rot="10800000" flipH="1" flipV="1">
              <a:off x="6861926" y="4194867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6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Many to Many (</a:t>
            </a:r>
            <a:r>
              <a:rPr lang="en-US" altLang="zh-TW" dirty="0" err="1" smtClean="0"/>
              <a:t>unsynced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3"/>
            <a:ext cx="7903029" cy="438931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Many inputs</a:t>
            </a:r>
          </a:p>
          <a:p>
            <a:r>
              <a:rPr lang="en-US" altLang="zh-TW" dirty="0" smtClean="0"/>
              <a:t>Many outputs</a:t>
            </a:r>
          </a:p>
          <a:p>
            <a:r>
              <a:rPr lang="en-US" altLang="zh-TW" dirty="0" smtClean="0"/>
              <a:t>All of them have time dependency</a:t>
            </a:r>
          </a:p>
          <a:p>
            <a:r>
              <a:rPr lang="en-US" altLang="zh-TW" dirty="0" smtClean="0"/>
              <a:t>The lengths could be different</a:t>
            </a:r>
          </a:p>
          <a:p>
            <a:endParaRPr lang="en-US" altLang="zh-TW" dirty="0" smtClean="0"/>
          </a:p>
          <a:p>
            <a:r>
              <a:rPr lang="en-US" altLang="zh-TW" dirty="0"/>
              <a:t>E.g.) Translation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35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129533" y="2276858"/>
            <a:ext cx="2408905" cy="2504920"/>
            <a:chOff x="2953713" y="3830355"/>
            <a:chExt cx="2408905" cy="2504920"/>
          </a:xfrm>
        </p:grpSpPr>
        <p:cxnSp>
          <p:nvCxnSpPr>
            <p:cNvPr id="24" name="直線單箭頭接點 23"/>
            <p:cNvCxnSpPr/>
            <p:nvPr/>
          </p:nvCxnSpPr>
          <p:spPr>
            <a:xfrm rot="10800000" flipH="1" flipV="1">
              <a:off x="5121726" y="4312136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 rot="10800000">
              <a:off x="4880836" y="3830356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單箭頭接點 25"/>
            <p:cNvCxnSpPr/>
            <p:nvPr/>
          </p:nvCxnSpPr>
          <p:spPr>
            <a:xfrm rot="10800000" flipV="1">
              <a:off x="4399056" y="5098816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/>
            <p:cNvSpPr/>
            <p:nvPr/>
          </p:nvSpPr>
          <p:spPr>
            <a:xfrm rot="10800000">
              <a:off x="4880837" y="4857925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 rot="10800000" flipV="1">
              <a:off x="3435494" y="5098817"/>
              <a:ext cx="48178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橢圓 28"/>
            <p:cNvSpPr/>
            <p:nvPr/>
          </p:nvSpPr>
          <p:spPr>
            <a:xfrm rot="10800000">
              <a:off x="3917275" y="4857926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 rot="10800000">
              <a:off x="2953713" y="4857927"/>
              <a:ext cx="481781" cy="48178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 rot="10800000">
              <a:off x="3917275" y="5853493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 rot="10800000">
              <a:off x="2953713" y="5853494"/>
              <a:ext cx="481781" cy="481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單箭頭接點 34"/>
            <p:cNvCxnSpPr/>
            <p:nvPr/>
          </p:nvCxnSpPr>
          <p:spPr>
            <a:xfrm rot="10800000" flipV="1">
              <a:off x="4158166" y="5350956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rot="10800000" flipV="1">
              <a:off x="3194606" y="5352997"/>
              <a:ext cx="1" cy="492304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 rot="10800000">
              <a:off x="3920952" y="3830355"/>
              <a:ext cx="481781" cy="48178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/>
            <p:nvPr/>
          </p:nvCxnSpPr>
          <p:spPr>
            <a:xfrm rot="10800000" flipH="1" flipV="1">
              <a:off x="4154484" y="4289148"/>
              <a:ext cx="1" cy="54475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6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on </a:t>
            </a:r>
            <a:r>
              <a:rPr lang="en-US" altLang="zh-TW" dirty="0" err="1" smtClean="0"/>
              <a:t>RNN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Back propagation through time</a:t>
            </a:r>
          </a:p>
          <a:p>
            <a:pPr lvl="1"/>
            <a:r>
              <a:rPr lang="en-US" altLang="zh-TW" dirty="0" smtClean="0"/>
              <a:t>The error should propagate to previous nodes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36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6866265" y="4174358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5027187" y="4201320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188109" y="4211049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553109" y="3282336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橢圓 50"/>
          <p:cNvSpPr/>
          <p:nvPr/>
        </p:nvSpPr>
        <p:spPr>
          <a:xfrm>
            <a:off x="2278501" y="2733591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343353" y="2823532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3" y="2823532"/>
                <a:ext cx="48436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/>
          <p:cNvSpPr/>
          <p:nvPr/>
        </p:nvSpPr>
        <p:spPr>
          <a:xfrm>
            <a:off x="1951070" y="3834842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 flipH="1" flipV="1">
            <a:off x="2553108" y="4576786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2278500" y="5210184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361600" y="5284963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00" y="5284963"/>
                <a:ext cx="42986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單箭頭接點 56"/>
          <p:cNvCxnSpPr/>
          <p:nvPr/>
        </p:nvCxnSpPr>
        <p:spPr>
          <a:xfrm flipV="1">
            <a:off x="4392187" y="3282336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4117579" y="2733591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182431" y="2823532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31" y="2823532"/>
                <a:ext cx="47904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圓角矩形 59"/>
          <p:cNvSpPr/>
          <p:nvPr/>
        </p:nvSpPr>
        <p:spPr>
          <a:xfrm>
            <a:off x="3790148" y="3834842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61" name="直線單箭頭接點 60"/>
          <p:cNvCxnSpPr/>
          <p:nvPr/>
        </p:nvCxnSpPr>
        <p:spPr>
          <a:xfrm flipH="1" flipV="1">
            <a:off x="4392186" y="4576786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4117578" y="5210184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4200678" y="5284963"/>
                <a:ext cx="424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78" y="5284963"/>
                <a:ext cx="424539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/>
          <p:nvPr/>
        </p:nvCxnSpPr>
        <p:spPr>
          <a:xfrm flipV="1">
            <a:off x="6231265" y="3272607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5956657" y="2723862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021509" y="2813803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09" y="2813803"/>
                <a:ext cx="48436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圓角矩形 66"/>
          <p:cNvSpPr/>
          <p:nvPr/>
        </p:nvSpPr>
        <p:spPr>
          <a:xfrm>
            <a:off x="5629226" y="3825113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 flipH="1" flipV="1">
            <a:off x="6231264" y="4567057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>
            <a:off x="5956656" y="5200455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6039756" y="5275234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56" y="5275234"/>
                <a:ext cx="429861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/>
          <p:cNvSpPr/>
          <p:nvPr/>
        </p:nvSpPr>
        <p:spPr>
          <a:xfrm rot="5400000">
            <a:off x="5710717" y="4263138"/>
            <a:ext cx="1517798" cy="26547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0800000">
            <a:off x="4971671" y="3420988"/>
            <a:ext cx="635027" cy="26547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 rot="10800000">
            <a:off x="3138532" y="3440966"/>
            <a:ext cx="635027" cy="26547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向右箭號 72"/>
          <p:cNvSpPr/>
          <p:nvPr/>
        </p:nvSpPr>
        <p:spPr>
          <a:xfrm rot="5400000">
            <a:off x="4391395" y="4704523"/>
            <a:ext cx="635027" cy="26547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 rot="5400000">
            <a:off x="2500288" y="4704524"/>
            <a:ext cx="635027" cy="26547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右箭號 74"/>
          <p:cNvSpPr/>
          <p:nvPr/>
        </p:nvSpPr>
        <p:spPr>
          <a:xfrm rot="5400000">
            <a:off x="4063619" y="4263137"/>
            <a:ext cx="1517798" cy="265471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右箭號 75"/>
          <p:cNvSpPr/>
          <p:nvPr/>
        </p:nvSpPr>
        <p:spPr>
          <a:xfrm rot="10800000">
            <a:off x="3146740" y="3371503"/>
            <a:ext cx="635027" cy="265471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lt1"/>
              </a:solidFill>
            </a:endParaRPr>
          </a:p>
        </p:txBody>
      </p:sp>
      <p:sp>
        <p:nvSpPr>
          <p:cNvPr id="77" name="向右箭號 76"/>
          <p:cNvSpPr/>
          <p:nvPr/>
        </p:nvSpPr>
        <p:spPr>
          <a:xfrm rot="5400000">
            <a:off x="2601331" y="4704523"/>
            <a:ext cx="635027" cy="265471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lt1"/>
              </a:solidFill>
            </a:endParaRPr>
          </a:p>
        </p:txBody>
      </p:sp>
      <p:sp>
        <p:nvSpPr>
          <p:cNvPr id="78" name="向右箭號 77"/>
          <p:cNvSpPr/>
          <p:nvPr/>
        </p:nvSpPr>
        <p:spPr>
          <a:xfrm rot="5400000">
            <a:off x="2280044" y="4263136"/>
            <a:ext cx="1517798" cy="265471"/>
          </a:xfrm>
          <a:prstGeom prst="rightArrow">
            <a:avLst/>
          </a:prstGeom>
          <a:solidFill>
            <a:schemeClr val="accent5">
              <a:alpha val="7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63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Long Short Term Memory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37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Another Problem of </a:t>
            </a:r>
            <a:r>
              <a:rPr lang="en-US" altLang="zh-TW" dirty="0" err="1" smtClean="0"/>
              <a:t>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38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1113" y="1640698"/>
            <a:ext cx="3729951" cy="2511964"/>
            <a:chOff x="161113" y="1476376"/>
            <a:chExt cx="3729951" cy="2511964"/>
          </a:xfrm>
        </p:grpSpPr>
        <p:graphicFrame>
          <p:nvGraphicFramePr>
            <p:cNvPr id="5" name="圖表 4"/>
            <p:cNvGraphicFramePr/>
            <p:nvPr>
              <p:extLst>
                <p:ext uri="{D42A27DB-BD31-4B8C-83A1-F6EECF244321}">
                  <p14:modId xmlns:p14="http://schemas.microsoft.com/office/powerpoint/2010/main" val="1539006399"/>
                </p:ext>
              </p:extLst>
            </p:nvPr>
          </p:nvGraphicFramePr>
          <p:xfrm>
            <a:off x="161113" y="1476376"/>
            <a:ext cx="3729951" cy="25119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流程圖: 程序 5"/>
            <p:cNvSpPr/>
            <p:nvPr/>
          </p:nvSpPr>
          <p:spPr>
            <a:xfrm>
              <a:off x="291830" y="1623405"/>
              <a:ext cx="369651" cy="2217906"/>
            </a:xfrm>
            <a:prstGeom prst="flowChartProcess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流程圖: 程序 6"/>
            <p:cNvSpPr/>
            <p:nvPr/>
          </p:nvSpPr>
          <p:spPr>
            <a:xfrm>
              <a:off x="3061780" y="1632019"/>
              <a:ext cx="359924" cy="2217906"/>
            </a:xfrm>
            <a:prstGeom prst="flowChartProcess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4501511" y="2026102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The relation between them</a:t>
            </a:r>
            <a:r>
              <a:rPr lang="zh-TW" altLang="en-US" sz="2000" dirty="0" smtClean="0"/>
              <a:t>？</a:t>
            </a:r>
            <a:endParaRPr lang="zh-TW" altLang="en-US" sz="20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7097898" y="4099531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5258820" y="4109260"/>
            <a:ext cx="606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4623820" y="3180547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4349212" y="2631802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414064" y="2721743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064" y="2721743"/>
                <a:ext cx="48436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圓角矩形 31"/>
          <p:cNvSpPr/>
          <p:nvPr/>
        </p:nvSpPr>
        <p:spPr>
          <a:xfrm>
            <a:off x="4021781" y="3733053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 flipV="1">
            <a:off x="4623819" y="4474997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349211" y="5108395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432311" y="5183174"/>
                <a:ext cx="429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11" y="5183174"/>
                <a:ext cx="42986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/>
          <p:cNvCxnSpPr/>
          <p:nvPr/>
        </p:nvCxnSpPr>
        <p:spPr>
          <a:xfrm flipV="1">
            <a:off x="8301976" y="3170818"/>
            <a:ext cx="0" cy="54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橢圓 43"/>
          <p:cNvSpPr/>
          <p:nvPr/>
        </p:nvSpPr>
        <p:spPr>
          <a:xfrm>
            <a:off x="8027368" y="2622073"/>
            <a:ext cx="549215" cy="54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092220" y="2712014"/>
                <a:ext cx="4984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20" y="2712014"/>
                <a:ext cx="498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圓角矩形 45"/>
          <p:cNvSpPr/>
          <p:nvPr/>
        </p:nvSpPr>
        <p:spPr>
          <a:xfrm>
            <a:off x="7699937" y="3723324"/>
            <a:ext cx="1237039" cy="733364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/>
                </a:solidFill>
              </a:rPr>
              <a:t>NN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 flipH="1" flipV="1">
            <a:off x="8301975" y="4465268"/>
            <a:ext cx="0" cy="666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橢圓 47"/>
          <p:cNvSpPr/>
          <p:nvPr/>
        </p:nvSpPr>
        <p:spPr>
          <a:xfrm>
            <a:off x="8027367" y="5098666"/>
            <a:ext cx="549215" cy="5492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110467" y="5173445"/>
                <a:ext cx="4439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467" y="5173445"/>
                <a:ext cx="4439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6156213" y="39883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66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Memories in LSTM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Short term</a:t>
            </a:r>
          </a:p>
          <a:p>
            <a:pPr lvl="1"/>
            <a:r>
              <a:rPr lang="en-US" altLang="zh-TW" dirty="0" smtClean="0"/>
              <a:t>Record the neighboring input</a:t>
            </a:r>
          </a:p>
          <a:p>
            <a:pPr lvl="1"/>
            <a:r>
              <a:rPr lang="en-US" altLang="zh-TW" dirty="0" smtClean="0"/>
              <a:t>Traditional </a:t>
            </a:r>
            <a:r>
              <a:rPr lang="en-US" altLang="zh-TW" dirty="0" err="1" smtClean="0"/>
              <a:t>RNN</a:t>
            </a:r>
            <a:endParaRPr lang="en-US" altLang="zh-TW" dirty="0" smtClean="0"/>
          </a:p>
          <a:p>
            <a:r>
              <a:rPr lang="en-US" altLang="zh-TW" dirty="0" smtClean="0"/>
              <a:t>Long term</a:t>
            </a:r>
          </a:p>
          <a:p>
            <a:pPr lvl="1"/>
            <a:r>
              <a:rPr lang="en-US" altLang="zh-TW" dirty="0" smtClean="0"/>
              <a:t>Record the far away input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39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the </a:t>
            </a:r>
            <a:r>
              <a:rPr lang="en-US" altLang="zh-TW" dirty="0"/>
              <a:t>R</a:t>
            </a:r>
            <a:r>
              <a:rPr lang="en-US" altLang="zh-TW" dirty="0" smtClean="0"/>
              <a:t>eal </a:t>
            </a:r>
            <a:r>
              <a:rPr lang="en-US" altLang="zh-TW" dirty="0"/>
              <a:t>W</a:t>
            </a:r>
            <a:r>
              <a:rPr lang="en-US" altLang="zh-TW" dirty="0" smtClean="0"/>
              <a:t>orld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human eyes cannot see a pixel</a:t>
            </a:r>
          </a:p>
          <a:p>
            <a:pPr lvl="1"/>
            <a:r>
              <a:rPr lang="en-US" altLang="zh-TW" dirty="0"/>
              <a:t>Actually human can only see 300 pixels per inch</a:t>
            </a:r>
          </a:p>
          <a:p>
            <a:r>
              <a:rPr lang="en-US" altLang="zh-TW" dirty="0" smtClean="0"/>
              <a:t>Each pixel </a:t>
            </a:r>
            <a:r>
              <a:rPr lang="en-US" altLang="zh-TW" dirty="0"/>
              <a:t>is similar to the </a:t>
            </a:r>
            <a:r>
              <a:rPr lang="en-US" altLang="zh-TW" dirty="0" smtClean="0"/>
              <a:t>neighboring </a:t>
            </a:r>
            <a:r>
              <a:rPr lang="en-US" altLang="zh-TW" dirty="0"/>
              <a:t>pixels</a:t>
            </a:r>
          </a:p>
          <a:p>
            <a:r>
              <a:rPr lang="en-US" altLang="zh-TW" dirty="0"/>
              <a:t>Can we consider a block of pixels as an input?</a:t>
            </a:r>
          </a:p>
          <a:p>
            <a:pPr lvl="1"/>
            <a:r>
              <a:rPr lang="en-US" altLang="zh-TW" dirty="0"/>
              <a:t>Consider a 10*10 filter to </a:t>
            </a:r>
            <a:r>
              <a:rPr lang="en-US" altLang="zh-TW" dirty="0" smtClean="0"/>
              <a:t>be applied on </a:t>
            </a:r>
            <a:r>
              <a:rPr lang="en-US" altLang="zh-TW" dirty="0"/>
              <a:t>the image</a:t>
            </a:r>
          </a:p>
          <a:p>
            <a:pPr lvl="1"/>
            <a:r>
              <a:rPr lang="en-US" altLang="zh-TW" dirty="0"/>
              <a:t>The image becomes 20*20</a:t>
            </a:r>
          </a:p>
          <a:p>
            <a:pPr lvl="1"/>
            <a:r>
              <a:rPr lang="en-US" altLang="zh-TW" dirty="0" smtClean="0"/>
              <a:t># of </a:t>
            </a:r>
            <a:r>
              <a:rPr lang="en-US" altLang="zh-TW" dirty="0"/>
              <a:t>parameter </a:t>
            </a:r>
            <a:r>
              <a:rPr lang="en-US" altLang="zh-TW" dirty="0" smtClean="0"/>
              <a:t>becomes </a:t>
            </a:r>
            <a:r>
              <a:rPr lang="en-US" altLang="zh-TW" dirty="0"/>
              <a:t>20*20*3=1200</a:t>
            </a:r>
          </a:p>
          <a:p>
            <a:pPr lvl="1"/>
            <a:r>
              <a:rPr lang="en-US" altLang="zh-TW" dirty="0" smtClean="0"/>
              <a:t>Much fewer </a:t>
            </a:r>
            <a:r>
              <a:rPr lang="en-US" altLang="zh-TW" dirty="0"/>
              <a:t>parameters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Structure of LSTM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40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3064995" y="2240176"/>
            <a:ext cx="2769012" cy="2638120"/>
            <a:chOff x="2188695" y="2430676"/>
            <a:chExt cx="2769012" cy="2638120"/>
          </a:xfrm>
        </p:grpSpPr>
        <p:grpSp>
          <p:nvGrpSpPr>
            <p:cNvPr id="7" name="群組 6"/>
            <p:cNvGrpSpPr/>
            <p:nvPr/>
          </p:nvGrpSpPr>
          <p:grpSpPr>
            <a:xfrm>
              <a:off x="4528110" y="2430676"/>
              <a:ext cx="429597" cy="427258"/>
              <a:chOff x="2684227" y="1432166"/>
              <a:chExt cx="526693" cy="523825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2717550" y="1516592"/>
                    <a:ext cx="493370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7550" y="1516592"/>
                    <a:ext cx="493370" cy="3773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圓角矩形 7"/>
            <p:cNvSpPr/>
            <p:nvPr/>
          </p:nvSpPr>
          <p:spPr>
            <a:xfrm>
              <a:off x="2561375" y="3086746"/>
              <a:ext cx="2288892" cy="1378551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468147" y="4641538"/>
              <a:ext cx="427258" cy="427258"/>
              <a:chOff x="1480082" y="5149103"/>
              <a:chExt cx="523825" cy="523825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1525524" y="5206496"/>
                    <a:ext cx="440308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524" y="5206496"/>
                    <a:ext cx="440308" cy="3773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直線接點 10"/>
            <p:cNvCxnSpPr/>
            <p:nvPr/>
          </p:nvCxnSpPr>
          <p:spPr>
            <a:xfrm flipH="1">
              <a:off x="2561375" y="3336180"/>
              <a:ext cx="2393993" cy="11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H="1">
              <a:off x="2561375" y="4094578"/>
              <a:ext cx="10650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16200000">
              <a:off x="2678628" y="4098620"/>
              <a:ext cx="253319" cy="250210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2679947" y="4215665"/>
              <a:ext cx="0" cy="40578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H="1">
              <a:off x="3848469" y="3336380"/>
              <a:ext cx="110689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>
              <a:off x="4756501" y="2854049"/>
              <a:ext cx="1" cy="43066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>
              <a:off x="2188696" y="3339113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H="1">
              <a:off x="2188695" y="4092295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2805287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2714175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cxnSp>
          <p:nvCxnSpPr>
            <p:cNvPr id="38" name="直線接點 37"/>
            <p:cNvCxnSpPr/>
            <p:nvPr/>
          </p:nvCxnSpPr>
          <p:spPr>
            <a:xfrm>
              <a:off x="2991025" y="3841259"/>
              <a:ext cx="0" cy="23723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弧形 40"/>
            <p:cNvSpPr/>
            <p:nvPr/>
          </p:nvSpPr>
          <p:spPr>
            <a:xfrm rot="318413" flipH="1">
              <a:off x="2993452" y="3717725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/>
            <p:cNvCxnSpPr/>
            <p:nvPr/>
          </p:nvCxnSpPr>
          <p:spPr>
            <a:xfrm flipH="1">
              <a:off x="3120111" y="3716072"/>
              <a:ext cx="192478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400599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3312589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+</a:t>
              </a:r>
              <a:endParaRPr lang="zh-TW" altLang="en-US" sz="1200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3312589" y="3630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sp>
          <p:nvSpPr>
            <p:cNvPr id="48" name="弧形 47"/>
            <p:cNvSpPr/>
            <p:nvPr/>
          </p:nvSpPr>
          <p:spPr>
            <a:xfrm rot="10800000" flipH="1">
              <a:off x="3487868" y="3846311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3" name="直線接點 52"/>
            <p:cNvCxnSpPr>
              <a:endCxn id="48" idx="2"/>
            </p:cNvCxnSpPr>
            <p:nvPr/>
          </p:nvCxnSpPr>
          <p:spPr>
            <a:xfrm>
              <a:off x="3738405" y="3841258"/>
              <a:ext cx="2782" cy="130158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弧形 53"/>
            <p:cNvSpPr/>
            <p:nvPr/>
          </p:nvSpPr>
          <p:spPr>
            <a:xfrm rot="318413" flipH="1">
              <a:off x="3740832" y="3717724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直線接點 54"/>
            <p:cNvCxnSpPr/>
            <p:nvPr/>
          </p:nvCxnSpPr>
          <p:spPr>
            <a:xfrm flipH="1">
              <a:off x="3867491" y="3716071"/>
              <a:ext cx="178253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  <a:blipFill>
                  <a:blip r:embed="rId7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線接點 59"/>
            <p:cNvCxnSpPr>
              <a:endCxn id="66" idx="0"/>
            </p:cNvCxnSpPr>
            <p:nvPr/>
          </p:nvCxnSpPr>
          <p:spPr>
            <a:xfrm>
              <a:off x="4141395" y="3339001"/>
              <a:ext cx="0" cy="64580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endCxn id="63" idx="2"/>
            </p:cNvCxnSpPr>
            <p:nvPr/>
          </p:nvCxnSpPr>
          <p:spPr>
            <a:xfrm>
              <a:off x="4756498" y="3365232"/>
              <a:ext cx="0" cy="60359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弧形 62"/>
            <p:cNvSpPr/>
            <p:nvPr/>
          </p:nvSpPr>
          <p:spPr>
            <a:xfrm rot="10800000" flipH="1">
              <a:off x="4503179" y="3843720"/>
              <a:ext cx="253319" cy="250210"/>
            </a:xfrm>
            <a:prstGeom prst="arc">
              <a:avLst>
                <a:gd name="adj1" fmla="val 16743415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弧形 65"/>
            <p:cNvSpPr/>
            <p:nvPr/>
          </p:nvSpPr>
          <p:spPr>
            <a:xfrm rot="16200000" flipH="1">
              <a:off x="4138318" y="3839999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接點 68"/>
            <p:cNvCxnSpPr/>
            <p:nvPr/>
          </p:nvCxnSpPr>
          <p:spPr>
            <a:xfrm flipH="1">
              <a:off x="4264977" y="4091764"/>
              <a:ext cx="69039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橢圓 73"/>
            <p:cNvSpPr/>
            <p:nvPr/>
          </p:nvSpPr>
          <p:spPr>
            <a:xfrm>
              <a:off x="4047989" y="3625896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群組 83"/>
          <p:cNvGrpSpPr/>
          <p:nvPr/>
        </p:nvGrpSpPr>
        <p:grpSpPr>
          <a:xfrm>
            <a:off x="5845758" y="2237795"/>
            <a:ext cx="2881905" cy="2638120"/>
            <a:chOff x="2188695" y="2430676"/>
            <a:chExt cx="2881905" cy="2638120"/>
          </a:xfrm>
        </p:grpSpPr>
        <p:grpSp>
          <p:nvGrpSpPr>
            <p:cNvPr id="85" name="群組 84"/>
            <p:cNvGrpSpPr/>
            <p:nvPr/>
          </p:nvGrpSpPr>
          <p:grpSpPr>
            <a:xfrm>
              <a:off x="4498264" y="2430676"/>
              <a:ext cx="572336" cy="427258"/>
              <a:chOff x="2647634" y="1432166"/>
              <a:chExt cx="701693" cy="523825"/>
            </a:xfrm>
          </p:grpSpPr>
          <p:sp>
            <p:nvSpPr>
              <p:cNvPr id="121" name="橢圓 120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矩形 121"/>
                  <p:cNvSpPr/>
                  <p:nvPr/>
                </p:nvSpPr>
                <p:spPr>
                  <a:xfrm>
                    <a:off x="2647634" y="1498525"/>
                    <a:ext cx="701693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矩形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634" y="1498525"/>
                    <a:ext cx="701693" cy="3773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圓角矩形 85"/>
            <p:cNvSpPr/>
            <p:nvPr/>
          </p:nvSpPr>
          <p:spPr>
            <a:xfrm>
              <a:off x="2561375" y="3086746"/>
              <a:ext cx="2288892" cy="1378551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87" name="群組 86"/>
            <p:cNvGrpSpPr/>
            <p:nvPr/>
          </p:nvGrpSpPr>
          <p:grpSpPr>
            <a:xfrm>
              <a:off x="2468144" y="4641538"/>
              <a:ext cx="530333" cy="427258"/>
              <a:chOff x="1480082" y="5149103"/>
              <a:chExt cx="650198" cy="523825"/>
            </a:xfrm>
          </p:grpSpPr>
          <p:sp>
            <p:nvSpPr>
              <p:cNvPr id="119" name="橢圓 118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矩形 119"/>
                  <p:cNvSpPr/>
                  <p:nvPr/>
                </p:nvSpPr>
                <p:spPr>
                  <a:xfrm>
                    <a:off x="1481648" y="5206496"/>
                    <a:ext cx="648632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矩形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1648" y="5206496"/>
                    <a:ext cx="648632" cy="3773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8" name="直線接點 87"/>
            <p:cNvCxnSpPr/>
            <p:nvPr/>
          </p:nvCxnSpPr>
          <p:spPr>
            <a:xfrm flipH="1">
              <a:off x="2561375" y="3336180"/>
              <a:ext cx="2393993" cy="11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2561375" y="4094578"/>
              <a:ext cx="10650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弧形 89"/>
            <p:cNvSpPr/>
            <p:nvPr/>
          </p:nvSpPr>
          <p:spPr>
            <a:xfrm rot="16200000">
              <a:off x="2678628" y="4098620"/>
              <a:ext cx="253319" cy="250210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1" name="直線接點 90"/>
            <p:cNvCxnSpPr/>
            <p:nvPr/>
          </p:nvCxnSpPr>
          <p:spPr>
            <a:xfrm>
              <a:off x="2679947" y="4215665"/>
              <a:ext cx="0" cy="40578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H="1">
              <a:off x="3848469" y="3336380"/>
              <a:ext cx="110689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4756501" y="2854049"/>
              <a:ext cx="1" cy="43066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2188696" y="3339113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 flipH="1">
              <a:off x="2188695" y="4092295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>
              <a:off x="2805287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橢圓 96"/>
            <p:cNvSpPr/>
            <p:nvPr/>
          </p:nvSpPr>
          <p:spPr>
            <a:xfrm>
              <a:off x="2714175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cxnSp>
          <p:nvCxnSpPr>
            <p:cNvPr id="98" name="直線接點 97"/>
            <p:cNvCxnSpPr/>
            <p:nvPr/>
          </p:nvCxnSpPr>
          <p:spPr>
            <a:xfrm>
              <a:off x="2991025" y="3841259"/>
              <a:ext cx="0" cy="23723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弧形 98"/>
            <p:cNvSpPr/>
            <p:nvPr/>
          </p:nvSpPr>
          <p:spPr>
            <a:xfrm rot="318413" flipH="1">
              <a:off x="2993452" y="3717725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0" name="直線接點 99"/>
            <p:cNvCxnSpPr/>
            <p:nvPr/>
          </p:nvCxnSpPr>
          <p:spPr>
            <a:xfrm flipH="1">
              <a:off x="3120111" y="3716072"/>
              <a:ext cx="192478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>
            <a:xfrm>
              <a:off x="3400599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橢圓 101"/>
            <p:cNvSpPr/>
            <p:nvPr/>
          </p:nvSpPr>
          <p:spPr>
            <a:xfrm>
              <a:off x="3312589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+</a:t>
              </a:r>
              <a:endParaRPr lang="zh-TW" altLang="en-US" sz="1200" dirty="0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3312589" y="3630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sp>
          <p:nvSpPr>
            <p:cNvPr id="104" name="弧形 103"/>
            <p:cNvSpPr/>
            <p:nvPr/>
          </p:nvSpPr>
          <p:spPr>
            <a:xfrm rot="10800000" flipH="1">
              <a:off x="3487868" y="3846311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5" name="直線接點 104"/>
            <p:cNvCxnSpPr>
              <a:endCxn id="104" idx="2"/>
            </p:cNvCxnSpPr>
            <p:nvPr/>
          </p:nvCxnSpPr>
          <p:spPr>
            <a:xfrm>
              <a:off x="3738405" y="3841258"/>
              <a:ext cx="2782" cy="130158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弧形 105"/>
            <p:cNvSpPr/>
            <p:nvPr/>
          </p:nvSpPr>
          <p:spPr>
            <a:xfrm rot="318413" flipH="1">
              <a:off x="3740832" y="3717724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7" name="直線接點 106"/>
            <p:cNvCxnSpPr/>
            <p:nvPr/>
          </p:nvCxnSpPr>
          <p:spPr>
            <a:xfrm flipH="1">
              <a:off x="3867491" y="3716071"/>
              <a:ext cx="178253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  <a:blipFill>
                  <a:blip r:embed="rId11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/>
                <p:cNvSpPr/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  <a:blipFill>
                  <a:blip r:embed="rId13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/>
                <p:cNvSpPr/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  <a:blipFill>
                  <a:blip r:embed="rId14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線接點 111"/>
            <p:cNvCxnSpPr>
              <a:endCxn id="115" idx="0"/>
            </p:cNvCxnSpPr>
            <p:nvPr/>
          </p:nvCxnSpPr>
          <p:spPr>
            <a:xfrm>
              <a:off x="4141395" y="3343763"/>
              <a:ext cx="0" cy="64580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>
              <a:endCxn id="114" idx="2"/>
            </p:cNvCxnSpPr>
            <p:nvPr/>
          </p:nvCxnSpPr>
          <p:spPr>
            <a:xfrm>
              <a:off x="4756498" y="3369994"/>
              <a:ext cx="0" cy="60359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弧形 113"/>
            <p:cNvSpPr/>
            <p:nvPr/>
          </p:nvSpPr>
          <p:spPr>
            <a:xfrm rot="10800000" flipH="1">
              <a:off x="4503179" y="3848482"/>
              <a:ext cx="253319" cy="250210"/>
            </a:xfrm>
            <a:prstGeom prst="arc">
              <a:avLst>
                <a:gd name="adj1" fmla="val 16743415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弧形 114"/>
            <p:cNvSpPr/>
            <p:nvPr/>
          </p:nvSpPr>
          <p:spPr>
            <a:xfrm rot="16200000" flipH="1">
              <a:off x="4138318" y="3844761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6" name="直線接點 115"/>
            <p:cNvCxnSpPr/>
            <p:nvPr/>
          </p:nvCxnSpPr>
          <p:spPr>
            <a:xfrm flipH="1">
              <a:off x="4264977" y="4096526"/>
              <a:ext cx="69039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橢圓 116"/>
            <p:cNvSpPr/>
            <p:nvPr/>
          </p:nvSpPr>
          <p:spPr>
            <a:xfrm>
              <a:off x="4047989" y="3625896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群組 122"/>
          <p:cNvGrpSpPr/>
          <p:nvPr/>
        </p:nvGrpSpPr>
        <p:grpSpPr>
          <a:xfrm>
            <a:off x="293250" y="2247320"/>
            <a:ext cx="2853971" cy="2638120"/>
            <a:chOff x="2188695" y="2430676"/>
            <a:chExt cx="2853971" cy="2638120"/>
          </a:xfrm>
        </p:grpSpPr>
        <p:grpSp>
          <p:nvGrpSpPr>
            <p:cNvPr id="124" name="群組 123"/>
            <p:cNvGrpSpPr/>
            <p:nvPr/>
          </p:nvGrpSpPr>
          <p:grpSpPr>
            <a:xfrm>
              <a:off x="4470330" y="2430676"/>
              <a:ext cx="572336" cy="427258"/>
              <a:chOff x="2613387" y="1432166"/>
              <a:chExt cx="701693" cy="523825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矩形 160"/>
                  <p:cNvSpPr/>
                  <p:nvPr/>
                </p:nvSpPr>
                <p:spPr>
                  <a:xfrm>
                    <a:off x="2613387" y="1498019"/>
                    <a:ext cx="701693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矩形 1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3387" y="1498019"/>
                    <a:ext cx="701693" cy="3773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5" name="圓角矩形 124"/>
            <p:cNvSpPr/>
            <p:nvPr/>
          </p:nvSpPr>
          <p:spPr>
            <a:xfrm>
              <a:off x="2561375" y="3086746"/>
              <a:ext cx="2288892" cy="1378551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126" name="群組 125"/>
            <p:cNvGrpSpPr/>
            <p:nvPr/>
          </p:nvGrpSpPr>
          <p:grpSpPr>
            <a:xfrm>
              <a:off x="2453367" y="4641538"/>
              <a:ext cx="529055" cy="427258"/>
              <a:chOff x="1461965" y="5149103"/>
              <a:chExt cx="648631" cy="523825"/>
            </a:xfrm>
          </p:grpSpPr>
          <p:sp>
            <p:nvSpPr>
              <p:cNvPr id="158" name="橢圓 157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矩形 158"/>
                  <p:cNvSpPr/>
                  <p:nvPr/>
                </p:nvSpPr>
                <p:spPr>
                  <a:xfrm>
                    <a:off x="1461965" y="5194819"/>
                    <a:ext cx="648631" cy="3773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矩形 1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1965" y="5194819"/>
                    <a:ext cx="648631" cy="37733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7" name="直線接點 126"/>
            <p:cNvCxnSpPr/>
            <p:nvPr/>
          </p:nvCxnSpPr>
          <p:spPr>
            <a:xfrm flipH="1">
              <a:off x="2561375" y="3336180"/>
              <a:ext cx="2393993" cy="11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/>
            <p:nvPr/>
          </p:nvCxnSpPr>
          <p:spPr>
            <a:xfrm flipH="1">
              <a:off x="2561375" y="4094578"/>
              <a:ext cx="10650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弧形 128"/>
            <p:cNvSpPr/>
            <p:nvPr/>
          </p:nvSpPr>
          <p:spPr>
            <a:xfrm rot="16200000">
              <a:off x="2678628" y="4098620"/>
              <a:ext cx="253319" cy="250210"/>
            </a:xfrm>
            <a:prstGeom prst="arc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0" name="直線接點 129"/>
            <p:cNvCxnSpPr/>
            <p:nvPr/>
          </p:nvCxnSpPr>
          <p:spPr>
            <a:xfrm>
              <a:off x="2679947" y="4215665"/>
              <a:ext cx="0" cy="40578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 flipH="1">
              <a:off x="3848469" y="3336380"/>
              <a:ext cx="110689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 flipH="1">
              <a:off x="4756501" y="2854049"/>
              <a:ext cx="1" cy="430663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flipH="1">
              <a:off x="2188696" y="3339113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 flipH="1">
              <a:off x="2188695" y="4092295"/>
              <a:ext cx="372679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>
              <a:off x="2805287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橢圓 135"/>
            <p:cNvSpPr/>
            <p:nvPr/>
          </p:nvSpPr>
          <p:spPr>
            <a:xfrm>
              <a:off x="2714175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cxnSp>
          <p:nvCxnSpPr>
            <p:cNvPr id="137" name="直線接點 136"/>
            <p:cNvCxnSpPr/>
            <p:nvPr/>
          </p:nvCxnSpPr>
          <p:spPr>
            <a:xfrm>
              <a:off x="2991025" y="3841259"/>
              <a:ext cx="0" cy="23723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弧形 137"/>
            <p:cNvSpPr/>
            <p:nvPr/>
          </p:nvSpPr>
          <p:spPr>
            <a:xfrm rot="318413" flipH="1">
              <a:off x="2993452" y="3717725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9" name="直線接點 138"/>
            <p:cNvCxnSpPr/>
            <p:nvPr/>
          </p:nvCxnSpPr>
          <p:spPr>
            <a:xfrm flipH="1">
              <a:off x="3120111" y="3716072"/>
              <a:ext cx="192478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>
              <a:off x="3400599" y="3458824"/>
              <a:ext cx="0" cy="619668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橢圓 140"/>
            <p:cNvSpPr/>
            <p:nvPr/>
          </p:nvSpPr>
          <p:spPr>
            <a:xfrm>
              <a:off x="3312589" y="3252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+</a:t>
              </a:r>
              <a:endParaRPr lang="zh-TW" altLang="en-US" sz="1200" dirty="0"/>
            </a:p>
          </p:txBody>
        </p:sp>
        <p:sp>
          <p:nvSpPr>
            <p:cNvPr id="142" name="橢圓 141"/>
            <p:cNvSpPr/>
            <p:nvPr/>
          </p:nvSpPr>
          <p:spPr>
            <a:xfrm>
              <a:off x="3312589" y="3630651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p:sp>
          <p:nvSpPr>
            <p:cNvPr id="143" name="弧形 142"/>
            <p:cNvSpPr/>
            <p:nvPr/>
          </p:nvSpPr>
          <p:spPr>
            <a:xfrm rot="10800000" flipH="1">
              <a:off x="3487868" y="3846311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接點 143"/>
            <p:cNvCxnSpPr>
              <a:endCxn id="143" idx="2"/>
            </p:cNvCxnSpPr>
            <p:nvPr/>
          </p:nvCxnSpPr>
          <p:spPr>
            <a:xfrm>
              <a:off x="3738405" y="3841258"/>
              <a:ext cx="2782" cy="130158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弧形 144"/>
            <p:cNvSpPr/>
            <p:nvPr/>
          </p:nvSpPr>
          <p:spPr>
            <a:xfrm rot="318413" flipH="1">
              <a:off x="3740832" y="3717724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6" name="直線接點 145"/>
            <p:cNvCxnSpPr/>
            <p:nvPr/>
          </p:nvCxnSpPr>
          <p:spPr>
            <a:xfrm flipH="1">
              <a:off x="3867491" y="3716071"/>
              <a:ext cx="178253" cy="0"/>
            </a:xfrm>
            <a:prstGeom prst="line">
              <a:avLst/>
            </a:prstGeom>
            <a:ln w="254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35" y="3853471"/>
                  <a:ext cx="165778" cy="134705"/>
                </a:xfrm>
                <a:prstGeom prst="rect">
                  <a:avLst/>
                </a:prstGeom>
                <a:blipFill>
                  <a:blip r:embed="rId14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矩形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586" y="3852452"/>
                  <a:ext cx="165778" cy="134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矩形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589" y="3852452"/>
                  <a:ext cx="165778" cy="134705"/>
                </a:xfrm>
                <a:prstGeom prst="rect">
                  <a:avLst/>
                </a:prstGeom>
                <a:blipFill>
                  <a:blip r:embed="rId18"/>
                  <a:stretch>
                    <a:fillRect l="-6452" r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/>
                <p:cNvSpPr/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0" name="矩形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516" y="3852452"/>
                  <a:ext cx="165778" cy="134705"/>
                </a:xfrm>
                <a:prstGeom prst="rect">
                  <a:avLst/>
                </a:prstGeom>
                <a:blipFill>
                  <a:blip r:embed="rId19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直線接點 150"/>
            <p:cNvCxnSpPr>
              <a:endCxn id="154" idx="0"/>
            </p:cNvCxnSpPr>
            <p:nvPr/>
          </p:nvCxnSpPr>
          <p:spPr>
            <a:xfrm>
              <a:off x="4141395" y="3339001"/>
              <a:ext cx="0" cy="64580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endCxn id="153" idx="2"/>
            </p:cNvCxnSpPr>
            <p:nvPr/>
          </p:nvCxnSpPr>
          <p:spPr>
            <a:xfrm>
              <a:off x="4756498" y="3365232"/>
              <a:ext cx="0" cy="603593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弧形 152"/>
            <p:cNvSpPr/>
            <p:nvPr/>
          </p:nvSpPr>
          <p:spPr>
            <a:xfrm rot="10800000" flipH="1">
              <a:off x="4503179" y="3843720"/>
              <a:ext cx="253319" cy="250210"/>
            </a:xfrm>
            <a:prstGeom prst="arc">
              <a:avLst>
                <a:gd name="adj1" fmla="val 16743415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弧形 153"/>
            <p:cNvSpPr/>
            <p:nvPr/>
          </p:nvSpPr>
          <p:spPr>
            <a:xfrm rot="16200000" flipH="1">
              <a:off x="4138318" y="3839999"/>
              <a:ext cx="253319" cy="250210"/>
            </a:xfrm>
            <a:prstGeom prst="arc">
              <a:avLst>
                <a:gd name="adj1" fmla="val 16743409"/>
                <a:gd name="adj2" fmla="val 0"/>
              </a:avLst>
            </a:prstGeom>
            <a:ln w="254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5" name="直線接點 154"/>
            <p:cNvCxnSpPr/>
            <p:nvPr/>
          </p:nvCxnSpPr>
          <p:spPr>
            <a:xfrm flipH="1">
              <a:off x="4264977" y="4091764"/>
              <a:ext cx="69039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橢圓 155"/>
            <p:cNvSpPr/>
            <p:nvPr/>
          </p:nvSpPr>
          <p:spPr>
            <a:xfrm>
              <a:off x="4047989" y="3625896"/>
              <a:ext cx="182224" cy="18222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X</a:t>
              </a:r>
              <a:endParaRPr lang="zh-TW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矩形 156"/>
                <p:cNvSpPr/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矩形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624" y="3419823"/>
                  <a:ext cx="236954" cy="15043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圓角矩形 23"/>
          <p:cNvSpPr/>
          <p:nvPr/>
        </p:nvSpPr>
        <p:spPr>
          <a:xfrm>
            <a:off x="631389" y="2848187"/>
            <a:ext cx="2386223" cy="1455179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162" name="圓角矩形 161"/>
          <p:cNvSpPr/>
          <p:nvPr/>
        </p:nvSpPr>
        <p:spPr>
          <a:xfrm>
            <a:off x="6193754" y="2865075"/>
            <a:ext cx="2386223" cy="1455179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meaning in each block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41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388071" y="1320733"/>
            <a:ext cx="6247206" cy="4464450"/>
            <a:chOff x="1475620" y="1757322"/>
            <a:chExt cx="6247206" cy="4464450"/>
          </a:xfrm>
        </p:grpSpPr>
        <p:sp>
          <p:nvSpPr>
            <p:cNvPr id="6" name="圓角矩形 5"/>
            <p:cNvSpPr/>
            <p:nvPr/>
          </p:nvSpPr>
          <p:spPr>
            <a:xfrm>
              <a:off x="2212764" y="2563386"/>
              <a:ext cx="4779033" cy="2878310"/>
            </a:xfrm>
            <a:prstGeom prst="roundRect">
              <a:avLst>
                <a:gd name="adj" fmla="val 52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>
              <a:off x="2846375" y="4560011"/>
              <a:ext cx="0" cy="256057"/>
            </a:xfrm>
            <a:prstGeom prst="line">
              <a:avLst/>
            </a:prstGeom>
            <a:ln w="50800">
              <a:head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2682862" y="4297476"/>
              <a:ext cx="324588" cy="276999"/>
              <a:chOff x="2722207" y="4310803"/>
              <a:chExt cx="324588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/>
                  <p:cNvSpPr/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/>
                  <p:cNvSpPr txBox="1"/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152" r="-12121" b="-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直線接點 8"/>
            <p:cNvCxnSpPr>
              <a:stCxn id="21" idx="2"/>
            </p:cNvCxnSpPr>
            <p:nvPr/>
          </p:nvCxnSpPr>
          <p:spPr>
            <a:xfrm>
              <a:off x="3411828" y="4271669"/>
              <a:ext cx="1274" cy="535245"/>
            </a:xfrm>
            <a:prstGeom prst="line">
              <a:avLst/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endCxn id="11" idx="2"/>
            </p:cNvCxnSpPr>
            <p:nvPr/>
          </p:nvCxnSpPr>
          <p:spPr>
            <a:xfrm flipH="1" flipV="1">
              <a:off x="4026642" y="4563267"/>
              <a:ext cx="7488" cy="251997"/>
            </a:xfrm>
            <a:prstGeom prst="line">
              <a:avLst/>
            </a:prstGeom>
            <a:ln w="50800">
              <a:head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863783" y="4368701"/>
                  <a:ext cx="325717" cy="19456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83" y="4368701"/>
                  <a:ext cx="325717" cy="194566"/>
                </a:xfrm>
                <a:prstGeom prst="rect">
                  <a:avLst/>
                </a:prstGeom>
                <a:blipFill>
                  <a:blip r:embed="rId4"/>
                  <a:stretch>
                    <a:fillRect l="-1786" r="-53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253909" y="4305295"/>
              <a:ext cx="324588" cy="276999"/>
              <a:chOff x="2722207" y="4310803"/>
              <a:chExt cx="324588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/>
                  <p:cNvSpPr txBox="1"/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152" r="-121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7215167" y="2974414"/>
                  <a:ext cx="4608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167" y="2974414"/>
                  <a:ext cx="46089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接點 13"/>
            <p:cNvCxnSpPr/>
            <p:nvPr/>
          </p:nvCxnSpPr>
          <p:spPr>
            <a:xfrm flipH="1">
              <a:off x="7071360" y="3496351"/>
              <a:ext cx="538292" cy="0"/>
            </a:xfrm>
            <a:prstGeom prst="line">
              <a:avLst/>
            </a:prstGeom>
            <a:ln w="508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2232912" y="3492761"/>
              <a:ext cx="4838448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2677634" y="3349016"/>
              <a:ext cx="326049" cy="326049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X</a:t>
              </a:r>
              <a:endParaRPr lang="zh-TW" altLang="en-US" sz="1600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3868460" y="3323221"/>
              <a:ext cx="331337" cy="331337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+</a:t>
              </a:r>
              <a:endParaRPr lang="zh-TW" altLang="en-US" sz="2000" dirty="0"/>
            </a:p>
          </p:txBody>
        </p:sp>
        <p:cxnSp>
          <p:nvCxnSpPr>
            <p:cNvPr id="18" name="直線接點 17"/>
            <p:cNvCxnSpPr/>
            <p:nvPr/>
          </p:nvCxnSpPr>
          <p:spPr>
            <a:xfrm flipH="1">
              <a:off x="1685524" y="3497621"/>
              <a:ext cx="538292" cy="0"/>
            </a:xfrm>
            <a:prstGeom prst="line">
              <a:avLst/>
            </a:prstGeom>
            <a:ln w="50800">
              <a:head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475620" y="3019531"/>
                  <a:ext cx="680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20" y="3019531"/>
                  <a:ext cx="68050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接點 19"/>
            <p:cNvCxnSpPr>
              <a:endCxn id="61" idx="0"/>
            </p:cNvCxnSpPr>
            <p:nvPr/>
          </p:nvCxnSpPr>
          <p:spPr>
            <a:xfrm>
              <a:off x="2846375" y="3689350"/>
              <a:ext cx="4146" cy="648000"/>
            </a:xfrm>
            <a:prstGeom prst="line">
              <a:avLst/>
            </a:prstGeom>
            <a:ln w="50800">
              <a:head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318413" flipH="1">
              <a:off x="3411044" y="4107890"/>
              <a:ext cx="365890" cy="361400"/>
            </a:xfrm>
            <a:prstGeom prst="arc">
              <a:avLst>
                <a:gd name="adj1" fmla="val 16743409"/>
                <a:gd name="adj2" fmla="val 0"/>
              </a:avLst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3570977" y="4108913"/>
              <a:ext cx="278013" cy="0"/>
            </a:xfrm>
            <a:prstGeom prst="line">
              <a:avLst/>
            </a:prstGeom>
            <a:ln w="50800">
              <a:head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endCxn id="28" idx="0"/>
            </p:cNvCxnSpPr>
            <p:nvPr/>
          </p:nvCxnSpPr>
          <p:spPr>
            <a:xfrm>
              <a:off x="4034129" y="3675065"/>
              <a:ext cx="1" cy="270823"/>
            </a:xfrm>
            <a:prstGeom prst="line">
              <a:avLst/>
            </a:prstGeom>
            <a:ln w="50800">
              <a:head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2497427" y="3939259"/>
                  <a:ext cx="242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27" y="3939259"/>
                  <a:ext cx="24250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12821"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158673" y="3951864"/>
                  <a:ext cx="225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673" y="3951864"/>
                  <a:ext cx="2256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324" r="-2703" b="-173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201539" y="4068878"/>
                  <a:ext cx="276229" cy="282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539" y="4068878"/>
                  <a:ext cx="276229" cy="282706"/>
                </a:xfrm>
                <a:prstGeom prst="rect">
                  <a:avLst/>
                </a:prstGeom>
                <a:blipFill>
                  <a:blip r:embed="rId10"/>
                  <a:stretch>
                    <a:fillRect l="-17391" t="-17021" r="-54348" b="-170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線接點 26"/>
            <p:cNvCxnSpPr>
              <a:stCxn id="11" idx="0"/>
            </p:cNvCxnSpPr>
            <p:nvPr/>
          </p:nvCxnSpPr>
          <p:spPr>
            <a:xfrm flipV="1">
              <a:off x="4026642" y="4219291"/>
              <a:ext cx="6969" cy="149410"/>
            </a:xfrm>
            <a:prstGeom prst="line">
              <a:avLst/>
            </a:prstGeom>
            <a:ln w="50800">
              <a:head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3871105" y="3945888"/>
              <a:ext cx="326049" cy="326049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X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1475620" y="4347800"/>
                  <a:ext cx="6844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4" name="文字方塊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20" y="4347800"/>
                  <a:ext cx="68441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線接點 29"/>
            <p:cNvCxnSpPr/>
            <p:nvPr/>
          </p:nvCxnSpPr>
          <p:spPr>
            <a:xfrm flipH="1">
              <a:off x="1685524" y="4815263"/>
              <a:ext cx="538292" cy="0"/>
            </a:xfrm>
            <a:prstGeom prst="line">
              <a:avLst/>
            </a:prstGeom>
            <a:ln w="50800">
              <a:head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H="1">
              <a:off x="2232912" y="4815263"/>
              <a:ext cx="2244856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2649460" y="5005486"/>
              <a:ext cx="0" cy="586107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弧形 32"/>
            <p:cNvSpPr/>
            <p:nvPr/>
          </p:nvSpPr>
          <p:spPr>
            <a:xfrm rot="16200000">
              <a:off x="2647215" y="4822799"/>
              <a:ext cx="365890" cy="361400"/>
            </a:xfrm>
            <a:prstGeom prst="arc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340897" y="5604647"/>
              <a:ext cx="617126" cy="617125"/>
              <a:chOff x="1480082" y="5149103"/>
              <a:chExt cx="523825" cy="523825"/>
            </a:xfrm>
          </p:grpSpPr>
          <p:sp>
            <p:nvSpPr>
              <p:cNvPr id="56" name="橢圓 55"/>
              <p:cNvSpPr/>
              <p:nvPr/>
            </p:nvSpPr>
            <p:spPr>
              <a:xfrm>
                <a:off x="1480082" y="5149103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1584386" y="5222521"/>
                    <a:ext cx="368682" cy="3396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矩形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4386" y="5222521"/>
                    <a:ext cx="368682" cy="33961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弧形 34"/>
            <p:cNvSpPr/>
            <p:nvPr/>
          </p:nvSpPr>
          <p:spPr>
            <a:xfrm rot="10800000" flipH="1">
              <a:off x="4245304" y="4453863"/>
              <a:ext cx="365890" cy="361400"/>
            </a:xfrm>
            <a:prstGeom prst="arc">
              <a:avLst>
                <a:gd name="adj1" fmla="val 16743409"/>
                <a:gd name="adj2" fmla="val 0"/>
              </a:avLst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弧形 35"/>
            <p:cNvSpPr/>
            <p:nvPr/>
          </p:nvSpPr>
          <p:spPr>
            <a:xfrm rot="318413" flipH="1">
              <a:off x="4610790" y="3997585"/>
              <a:ext cx="365890" cy="361400"/>
            </a:xfrm>
            <a:prstGeom prst="arc">
              <a:avLst>
                <a:gd name="adj1" fmla="val 16743409"/>
                <a:gd name="adj2" fmla="val 0"/>
              </a:avLst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/>
            <p:cNvCxnSpPr/>
            <p:nvPr/>
          </p:nvCxnSpPr>
          <p:spPr>
            <a:xfrm flipH="1">
              <a:off x="4791916" y="3995673"/>
              <a:ext cx="357401" cy="0"/>
            </a:xfrm>
            <a:prstGeom prst="line">
              <a:avLst/>
            </a:prstGeom>
            <a:ln w="50800">
              <a:head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>
              <a:endCxn id="40" idx="0"/>
            </p:cNvCxnSpPr>
            <p:nvPr/>
          </p:nvCxnSpPr>
          <p:spPr>
            <a:xfrm>
              <a:off x="5362466" y="3507694"/>
              <a:ext cx="0" cy="1144618"/>
            </a:xfrm>
            <a:prstGeom prst="line">
              <a:avLst/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橢圓 38"/>
            <p:cNvSpPr/>
            <p:nvPr/>
          </p:nvSpPr>
          <p:spPr>
            <a:xfrm>
              <a:off x="5197242" y="3832648"/>
              <a:ext cx="326049" cy="326049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X</a:t>
              </a:r>
              <a:endParaRPr lang="zh-TW" altLang="en-US" sz="1600" dirty="0"/>
            </a:p>
          </p:txBody>
        </p:sp>
        <p:sp>
          <p:nvSpPr>
            <p:cNvPr id="40" name="弧形 39"/>
            <p:cNvSpPr/>
            <p:nvPr/>
          </p:nvSpPr>
          <p:spPr>
            <a:xfrm rot="16200000" flipH="1">
              <a:off x="5358022" y="4443159"/>
              <a:ext cx="365890" cy="361400"/>
            </a:xfrm>
            <a:prstGeom prst="arc">
              <a:avLst>
                <a:gd name="adj1" fmla="val 16743409"/>
                <a:gd name="adj2" fmla="val 0"/>
              </a:avLst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/>
            <p:nvPr/>
          </p:nvCxnSpPr>
          <p:spPr>
            <a:xfrm flipH="1">
              <a:off x="5519091" y="4815263"/>
              <a:ext cx="1885012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6172677" y="2838450"/>
              <a:ext cx="0" cy="1793994"/>
            </a:xfrm>
            <a:prstGeom prst="line">
              <a:avLst/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弧形 42"/>
            <p:cNvSpPr/>
            <p:nvPr/>
          </p:nvSpPr>
          <p:spPr>
            <a:xfrm rot="10800000" flipH="1">
              <a:off x="5806787" y="4451744"/>
              <a:ext cx="365890" cy="361400"/>
            </a:xfrm>
            <a:prstGeom prst="arc">
              <a:avLst>
                <a:gd name="adj1" fmla="val 16743415"/>
                <a:gd name="adj2" fmla="val 0"/>
              </a:avLst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6172682" y="2357633"/>
              <a:ext cx="1" cy="1013638"/>
            </a:xfrm>
            <a:prstGeom prst="line">
              <a:avLst/>
            </a:prstGeom>
            <a:ln w="50800">
              <a:head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群組 44"/>
            <p:cNvGrpSpPr/>
            <p:nvPr/>
          </p:nvGrpSpPr>
          <p:grpSpPr>
            <a:xfrm>
              <a:off x="5842798" y="1757322"/>
              <a:ext cx="617126" cy="617125"/>
              <a:chOff x="2684227" y="1432166"/>
              <a:chExt cx="523825" cy="523825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2684227" y="1432166"/>
                <a:ext cx="523825" cy="523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2766964" y="1516871"/>
                    <a:ext cx="394535" cy="3134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矩形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964" y="1516871"/>
                    <a:ext cx="394535" cy="3134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5193374" y="3568613"/>
                  <a:ext cx="325717" cy="19456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tanh</m:t>
                        </m:r>
                      </m:oMath>
                    </m:oMathPara>
                  </a14:m>
                  <a:endParaRPr lang="zh-TW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3374" y="3568613"/>
                  <a:ext cx="325717" cy="194566"/>
                </a:xfrm>
                <a:prstGeom prst="rect">
                  <a:avLst/>
                </a:prstGeom>
                <a:blipFill>
                  <a:blip r:embed="rId14"/>
                  <a:stretch>
                    <a:fillRect l="-1786" r="-53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線接點 46"/>
            <p:cNvCxnSpPr>
              <a:endCxn id="35" idx="2"/>
            </p:cNvCxnSpPr>
            <p:nvPr/>
          </p:nvCxnSpPr>
          <p:spPr>
            <a:xfrm flipH="1">
              <a:off x="4611194" y="4178694"/>
              <a:ext cx="1" cy="455869"/>
            </a:xfrm>
            <a:prstGeom prst="line">
              <a:avLst/>
            </a:prstGeom>
            <a:ln w="50800">
              <a:head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4467305" y="4318108"/>
              <a:ext cx="324588" cy="276999"/>
              <a:chOff x="2722207" y="4310803"/>
              <a:chExt cx="324588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/>
                  <p:cNvSpPr/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2207" y="4372721"/>
                    <a:ext cx="324588" cy="2006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/>
                  <p:cNvSpPr txBox="1"/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文字方塊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658" y="4310803"/>
                    <a:ext cx="20441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2" r="-121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9" name="直線接點 48"/>
            <p:cNvCxnSpPr/>
            <p:nvPr/>
          </p:nvCxnSpPr>
          <p:spPr>
            <a:xfrm flipH="1">
              <a:off x="7071360" y="4815263"/>
              <a:ext cx="538292" cy="0"/>
            </a:xfrm>
            <a:prstGeom prst="line">
              <a:avLst/>
            </a:prstGeom>
            <a:ln w="50800"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7258019" y="4347800"/>
                  <a:ext cx="4648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019" y="4347800"/>
                  <a:ext cx="46480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矩形 2"/>
          <p:cNvSpPr/>
          <p:nvPr/>
        </p:nvSpPr>
        <p:spPr>
          <a:xfrm>
            <a:off x="4277927" y="3820621"/>
            <a:ext cx="661246" cy="4882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/>
          <p:cNvCxnSpPr>
            <a:stCxn id="3" idx="2"/>
            <a:endCxn id="63" idx="0"/>
          </p:cNvCxnSpPr>
          <p:nvPr/>
        </p:nvCxnSpPr>
        <p:spPr>
          <a:xfrm>
            <a:off x="4608550" y="4308890"/>
            <a:ext cx="1581274" cy="127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507312" y="5583677"/>
                <a:ext cx="33650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 logistic activation function</a:t>
                </a:r>
              </a:p>
              <a:p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(sigmoid)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312" y="5583677"/>
                <a:ext cx="3365024" cy="923330"/>
              </a:xfrm>
              <a:prstGeom prst="rect">
                <a:avLst/>
              </a:prstGeom>
              <a:blipFill rotWithShape="0">
                <a:blip r:embed="rId18"/>
                <a:stretch>
                  <a:fillRect l="-1449" t="-3974" r="-1268" b="-99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2253348" y="4215723"/>
            <a:ext cx="817776" cy="534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/>
          <p:cNvCxnSpPr>
            <a:stCxn id="64" idx="2"/>
            <a:endCxn id="70" idx="0"/>
          </p:cNvCxnSpPr>
          <p:nvPr/>
        </p:nvCxnSpPr>
        <p:spPr>
          <a:xfrm flipH="1">
            <a:off x="1239273" y="4749855"/>
            <a:ext cx="1422963" cy="29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124224" y="5040714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Connect 2 vector </a:t>
            </a:r>
          </a:p>
          <a:p>
            <a:r>
              <a:rPr lang="en-US" altLang="zh-TW" dirty="0" smtClean="0"/>
              <a:t>x, y as 1 vector</a:t>
            </a:r>
          </a:p>
          <a:p>
            <a:r>
              <a:rPr lang="en-US" altLang="zh-TW" dirty="0" smtClean="0"/>
              <a:t>[ x, y ] </a:t>
            </a:r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561911" y="2798876"/>
            <a:ext cx="439133" cy="4935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74" idx="0"/>
            <a:endCxn id="77" idx="2"/>
          </p:cNvCxnSpPr>
          <p:nvPr/>
        </p:nvCxnSpPr>
        <p:spPr>
          <a:xfrm flipV="1">
            <a:off x="2781478" y="1769575"/>
            <a:ext cx="573339" cy="102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2123550" y="1123244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Multiply the vector </a:t>
            </a:r>
          </a:p>
          <a:p>
            <a:r>
              <a:rPr lang="en-US" altLang="zh-TW" dirty="0"/>
              <a:t>e</a:t>
            </a:r>
            <a:r>
              <a:rPr lang="en-US" altLang="zh-TW" dirty="0" smtClean="0"/>
              <a:t>lement by element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3737422" y="2795557"/>
            <a:ext cx="439133" cy="4935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3581247" y="2050400"/>
            <a:ext cx="243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 the vector</a:t>
            </a:r>
          </a:p>
          <a:p>
            <a:r>
              <a:rPr lang="en-US" altLang="zh-TW" dirty="0" smtClean="0"/>
              <a:t>Element by element</a:t>
            </a:r>
            <a:endParaRPr lang="zh-TW" altLang="en-US" dirty="0"/>
          </a:p>
        </p:txBody>
      </p:sp>
      <p:cxnSp>
        <p:nvCxnSpPr>
          <p:cNvPr id="82" name="直線單箭頭接點 81"/>
          <p:cNvCxnSpPr>
            <a:stCxn id="79" idx="0"/>
            <a:endCxn id="80" idx="2"/>
          </p:cNvCxnSpPr>
          <p:nvPr/>
        </p:nvCxnSpPr>
        <p:spPr>
          <a:xfrm flipV="1">
            <a:off x="3956989" y="2696731"/>
            <a:ext cx="841899" cy="9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8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20" name="直線接點 19"/>
          <p:cNvCxnSpPr>
            <a:stCxn id="21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群組 87"/>
          <p:cNvGrpSpPr/>
          <p:nvPr/>
        </p:nvGrpSpPr>
        <p:grpSpPr>
          <a:xfrm>
            <a:off x="3241115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0" name="文字方塊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706" r="-8824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Memory in LSTM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42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842798" y="1741834"/>
            <a:ext cx="617126" cy="617125"/>
            <a:chOff x="2684227" y="1432166"/>
            <a:chExt cx="523825" cy="523825"/>
          </a:xfrm>
        </p:grpSpPr>
        <p:sp>
          <p:nvSpPr>
            <p:cNvPr id="43" name="橢圓 42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接點 10"/>
          <p:cNvCxnSpPr/>
          <p:nvPr/>
        </p:nvCxnSpPr>
        <p:spPr>
          <a:xfrm flipH="1">
            <a:off x="2232911" y="4815263"/>
            <a:ext cx="2221614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弧形 11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172682" y="2398286"/>
            <a:ext cx="1" cy="972985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846375" y="3689350"/>
            <a:ext cx="0" cy="1117564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弧形 20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弧形 25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>
            <a:endCxn id="26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弧形 27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endCxn id="37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弧形 35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弧形 36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接點 53"/>
          <p:cNvCxnSpPr>
            <a:endCxn id="37" idx="2"/>
          </p:cNvCxnSpPr>
          <p:nvPr/>
        </p:nvCxnSpPr>
        <p:spPr>
          <a:xfrm flipH="1" flipV="1">
            <a:off x="5540967" y="4806804"/>
            <a:ext cx="1863134" cy="8459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41" name="橢圓 40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群組 61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直線接點 65"/>
          <p:cNvCxnSpPr/>
          <p:nvPr/>
        </p:nvCxnSpPr>
        <p:spPr>
          <a:xfrm>
            <a:off x="4034129" y="3675065"/>
            <a:ext cx="0" cy="1117564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8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群組 68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1" name="文字方塊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11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橢圓 81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cxnSp>
        <p:nvCxnSpPr>
          <p:cNvPr id="83" name="直線接點 82"/>
          <p:cNvCxnSpPr/>
          <p:nvPr/>
        </p:nvCxnSpPr>
        <p:spPr>
          <a:xfrm flipH="1">
            <a:off x="7071360" y="4815263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圓角矩形 44"/>
          <p:cNvSpPr/>
          <p:nvPr/>
        </p:nvSpPr>
        <p:spPr>
          <a:xfrm>
            <a:off x="1248929" y="1543335"/>
            <a:ext cx="6691864" cy="4805105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H="1">
            <a:off x="7071360" y="348873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24" name="橢圓 23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50" name="直線接點 49"/>
          <p:cNvCxnSpPr/>
          <p:nvPr/>
        </p:nvCxnSpPr>
        <p:spPr>
          <a:xfrm flipH="1">
            <a:off x="1685524" y="349000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868" y="1275052"/>
            <a:ext cx="7903029" cy="864415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Record the previous outputs</a:t>
            </a:r>
          </a:p>
          <a:p>
            <a:pPr lvl="1"/>
            <a:r>
              <a:rPr lang="en-US" altLang="zh-TW" dirty="0" smtClean="0"/>
              <a:t>Long term 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7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圓角矩形 49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09" name="直線接點 108"/>
          <p:cNvCxnSpPr/>
          <p:nvPr/>
        </p:nvCxnSpPr>
        <p:spPr>
          <a:xfrm flipH="1">
            <a:off x="5540967" y="4820276"/>
            <a:ext cx="1904647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61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3248068" y="4305295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Forget Gate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43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5842798" y="1757322"/>
            <a:ext cx="617126" cy="617125"/>
            <a:chOff x="2684227" y="1432166"/>
            <a:chExt cx="523825" cy="523825"/>
          </a:xfrm>
        </p:grpSpPr>
        <p:sp>
          <p:nvSpPr>
            <p:cNvPr id="52" name="橢圓 51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直線接點 56"/>
          <p:cNvCxnSpPr/>
          <p:nvPr/>
        </p:nvCxnSpPr>
        <p:spPr>
          <a:xfrm>
            <a:off x="6172682" y="2357633"/>
            <a:ext cx="1" cy="1013638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弧形 60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弧形 62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>
            <a:endCxn id="63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弧形 64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接點 65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endCxn id="70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弧形 68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弧形 69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/>
          <p:cNvCxnSpPr>
            <a:stCxn id="63" idx="0"/>
          </p:cNvCxnSpPr>
          <p:nvPr/>
        </p:nvCxnSpPr>
        <p:spPr>
          <a:xfrm flipH="1">
            <a:off x="2846376" y="4813064"/>
            <a:ext cx="1610326" cy="2199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034129" y="3675065"/>
            <a:ext cx="0" cy="1117564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橢圓 79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5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3" name="矩形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文字方塊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8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橢圓 85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cxnSp>
        <p:nvCxnSpPr>
          <p:cNvPr id="87" name="直線接點 86"/>
          <p:cNvCxnSpPr/>
          <p:nvPr/>
        </p:nvCxnSpPr>
        <p:spPr>
          <a:xfrm flipH="1">
            <a:off x="7071360" y="4815263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接點 90"/>
          <p:cNvCxnSpPr/>
          <p:nvPr/>
        </p:nvCxnSpPr>
        <p:spPr>
          <a:xfrm flipH="1">
            <a:off x="7071360" y="349635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橢圓 92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94" name="橢圓 93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95" name="直線接點 94"/>
          <p:cNvCxnSpPr/>
          <p:nvPr/>
        </p:nvCxnSpPr>
        <p:spPr>
          <a:xfrm flipH="1">
            <a:off x="1685524" y="349762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圓角矩形 89"/>
          <p:cNvSpPr/>
          <p:nvPr/>
        </p:nvSpPr>
        <p:spPr>
          <a:xfrm>
            <a:off x="1445961" y="1674100"/>
            <a:ext cx="6691864" cy="4530318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54" name="直線接點 53"/>
          <p:cNvCxnSpPr/>
          <p:nvPr/>
        </p:nvCxnSpPr>
        <p:spPr>
          <a:xfrm flipH="1">
            <a:off x="2232911" y="4815263"/>
            <a:ext cx="613464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2846375" y="3689350"/>
            <a:ext cx="0" cy="1117564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74" name="橢圓 73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群組 75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8" name="文字方塊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弧形 54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1094" y="1189652"/>
            <a:ext cx="7903029" cy="898996"/>
          </a:xfrm>
        </p:spPr>
        <p:txBody>
          <a:bodyPr/>
          <a:lstStyle/>
          <a:p>
            <a:r>
              <a:rPr lang="en-US" altLang="zh-TW" dirty="0" smtClean="0"/>
              <a:t>Determine if we need to use the data from long term memory</a:t>
            </a:r>
            <a:endParaRPr lang="zh-TW" altLang="en-US" dirty="0"/>
          </a:p>
        </p:txBody>
      </p:sp>
      <p:sp>
        <p:nvSpPr>
          <p:cNvPr id="102" name="矩形 101"/>
          <p:cNvSpPr/>
          <p:nvPr/>
        </p:nvSpPr>
        <p:spPr>
          <a:xfrm>
            <a:off x="1510180" y="3620745"/>
            <a:ext cx="1658916" cy="2750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/>
              <p:cNvSpPr txBox="1"/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8" name="文字方塊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blipFill>
                <a:blip r:embed="rId15"/>
                <a:stretch>
                  <a:fillRect l="-33333" r="-12821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03964" y="5781582"/>
                <a:ext cx="282718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964" y="5781582"/>
                <a:ext cx="2827184" cy="299249"/>
              </a:xfrm>
              <a:prstGeom prst="rect">
                <a:avLst/>
              </a:prstGeom>
              <a:blipFill rotWithShape="0">
                <a:blip r:embed="rId16"/>
                <a:stretch>
                  <a:fillRect l="-2371" r="-2371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25" name="直線接點 24"/>
          <p:cNvCxnSpPr>
            <a:endCxn id="26" idx="0"/>
          </p:cNvCxnSpPr>
          <p:nvPr/>
        </p:nvCxnSpPr>
        <p:spPr>
          <a:xfrm>
            <a:off x="4034129" y="3675065"/>
            <a:ext cx="1" cy="270823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Gate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44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842798" y="1757322"/>
            <a:ext cx="617126" cy="617125"/>
            <a:chOff x="2684227" y="1432166"/>
            <a:chExt cx="523825" cy="523825"/>
          </a:xfrm>
        </p:grpSpPr>
        <p:sp>
          <p:nvSpPr>
            <p:cNvPr id="10" name="橢圓 9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接點 11"/>
          <p:cNvCxnSpPr/>
          <p:nvPr/>
        </p:nvCxnSpPr>
        <p:spPr>
          <a:xfrm>
            <a:off x="6172682" y="2357633"/>
            <a:ext cx="1" cy="1013638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弧形 15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endCxn id="16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弧形 17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endCxn id="23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弧形 21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弧形 22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4034129" y="4815263"/>
            <a:ext cx="433176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5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31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cxnSp>
        <p:nvCxnSpPr>
          <p:cNvPr id="33" name="直線接點 32"/>
          <p:cNvCxnSpPr/>
          <p:nvPr/>
        </p:nvCxnSpPr>
        <p:spPr>
          <a:xfrm flipH="1">
            <a:off x="5540967" y="4815263"/>
            <a:ext cx="2068685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 flipH="1">
            <a:off x="7071360" y="349635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39" name="橢圓 38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40" name="直線接點 39"/>
          <p:cNvCxnSpPr/>
          <p:nvPr/>
        </p:nvCxnSpPr>
        <p:spPr>
          <a:xfrm flipH="1">
            <a:off x="1685524" y="349762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45"/>
          <p:cNvCxnSpPr/>
          <p:nvPr/>
        </p:nvCxnSpPr>
        <p:spPr>
          <a:xfrm>
            <a:off x="2846375" y="3689350"/>
            <a:ext cx="0" cy="1117564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群組 50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圓角矩形 41"/>
          <p:cNvSpPr/>
          <p:nvPr/>
        </p:nvSpPr>
        <p:spPr>
          <a:xfrm>
            <a:off x="1082316" y="1682635"/>
            <a:ext cx="6691864" cy="4742424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3" name="直線接點 12"/>
          <p:cNvCxnSpPr>
            <a:stCxn id="14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弧形 13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 flipH="1">
            <a:off x="2232911" y="4815263"/>
            <a:ext cx="1801217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弧形 53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/>
          <p:cNvCxnSpPr/>
          <p:nvPr/>
        </p:nvCxnSpPr>
        <p:spPr>
          <a:xfrm flipH="1" flipV="1">
            <a:off x="4028754" y="4283140"/>
            <a:ext cx="5375" cy="532123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12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49" name="橢圓 48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群組 63"/>
          <p:cNvGrpSpPr/>
          <p:nvPr/>
        </p:nvGrpSpPr>
        <p:grpSpPr>
          <a:xfrm>
            <a:off x="3253909" y="4305295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1094" y="1236333"/>
            <a:ext cx="7903029" cy="79982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Determine if we need to consider data from short term memory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3037847" y="3608480"/>
            <a:ext cx="1349076" cy="1496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blipFill>
                <a:blip r:embed="rId15"/>
                <a:stretch>
                  <a:fillRect l="-24324" r="-2703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080943" y="4053847"/>
                <a:ext cx="27622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3" y="4053847"/>
                <a:ext cx="276229" cy="282706"/>
              </a:xfrm>
              <a:prstGeom prst="rect">
                <a:avLst/>
              </a:prstGeom>
              <a:blipFill>
                <a:blip r:embed="rId16"/>
                <a:stretch>
                  <a:fillRect l="-17391" t="-17391" r="-54348" b="-19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031118" y="5791872"/>
                <a:ext cx="2828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18" y="5791872"/>
                <a:ext cx="2828595" cy="276999"/>
              </a:xfrm>
              <a:prstGeom prst="rect">
                <a:avLst/>
              </a:prstGeom>
              <a:blipFill rotWithShape="0">
                <a:blip r:embed="rId17"/>
                <a:stretch>
                  <a:fillRect r="-862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3048951" y="2776901"/>
                <a:ext cx="318285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51" y="2776901"/>
                <a:ext cx="3182859" cy="282706"/>
              </a:xfrm>
              <a:prstGeom prst="rect">
                <a:avLst/>
              </a:prstGeom>
              <a:blipFill rotWithShape="0">
                <a:blip r:embed="rId18"/>
                <a:stretch>
                  <a:fillRect l="-958" t="-19565" r="-2107" b="-39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>
            <a:off x="2846375" y="4560011"/>
            <a:ext cx="0" cy="25605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Cell State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45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842798" y="1757322"/>
            <a:ext cx="617126" cy="617125"/>
            <a:chOff x="2684227" y="1432166"/>
            <a:chExt cx="523825" cy="523825"/>
          </a:xfrm>
        </p:grpSpPr>
        <p:sp>
          <p:nvSpPr>
            <p:cNvPr id="10" name="橢圓 9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接點 11"/>
          <p:cNvCxnSpPr/>
          <p:nvPr/>
        </p:nvCxnSpPr>
        <p:spPr>
          <a:xfrm>
            <a:off x="6172682" y="2357633"/>
            <a:ext cx="1" cy="1013638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endCxn id="13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弧形 14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endCxn id="20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弧形 18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4034129" y="4815263"/>
            <a:ext cx="394119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群組 21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5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5540967" y="4815263"/>
            <a:ext cx="2068685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直線接點 40"/>
          <p:cNvCxnSpPr>
            <a:stCxn id="42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H="1">
            <a:off x="2232911" y="4815263"/>
            <a:ext cx="1801217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弧形 46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endCxn id="49" idx="2"/>
          </p:cNvCxnSpPr>
          <p:nvPr/>
        </p:nvCxnSpPr>
        <p:spPr>
          <a:xfrm flipH="1" flipV="1">
            <a:off x="4026642" y="4563267"/>
            <a:ext cx="7488" cy="25199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10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群組 50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52" name="橢圓 51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11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群組 53"/>
          <p:cNvGrpSpPr/>
          <p:nvPr/>
        </p:nvGrpSpPr>
        <p:grpSpPr>
          <a:xfrm>
            <a:off x="3253909" y="4305295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1094" y="1178760"/>
            <a:ext cx="7903029" cy="788757"/>
          </a:xfrm>
        </p:spPr>
        <p:txBody>
          <a:bodyPr/>
          <a:lstStyle/>
          <a:p>
            <a:r>
              <a:rPr lang="en-US" altLang="zh-TW" dirty="0" smtClean="0"/>
              <a:t>Update the data on long term memory</a:t>
            </a:r>
            <a:endParaRPr lang="zh-TW" altLang="en-US" dirty="0"/>
          </a:p>
        </p:txBody>
      </p:sp>
      <p:sp>
        <p:nvSpPr>
          <p:cNvPr id="58" name="圓角矩形 57"/>
          <p:cNvSpPr/>
          <p:nvPr/>
        </p:nvSpPr>
        <p:spPr>
          <a:xfrm>
            <a:off x="1445961" y="1706546"/>
            <a:ext cx="6691864" cy="4742424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/>
          <p:cNvCxnSpPr/>
          <p:nvPr/>
        </p:nvCxnSpPr>
        <p:spPr>
          <a:xfrm flipH="1">
            <a:off x="7071360" y="349635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33" name="橢圓 32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685524" y="349762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>
            <a:endCxn id="39" idx="0"/>
          </p:cNvCxnSpPr>
          <p:nvPr/>
        </p:nvCxnSpPr>
        <p:spPr>
          <a:xfrm>
            <a:off x="2846375" y="3689350"/>
            <a:ext cx="4146" cy="64800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弧形 41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>
            <a:endCxn id="8" idx="0"/>
          </p:cNvCxnSpPr>
          <p:nvPr/>
        </p:nvCxnSpPr>
        <p:spPr>
          <a:xfrm>
            <a:off x="4034129" y="3675065"/>
            <a:ext cx="1" cy="270823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blipFill>
                <a:blip r:embed="rId15"/>
                <a:stretch>
                  <a:fillRect l="-33333" r="-12821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blipFill>
                <a:blip r:embed="rId16"/>
                <a:stretch>
                  <a:fillRect l="-24324" r="-2703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blipFill>
                <a:blip r:embed="rId17"/>
                <a:stretch>
                  <a:fillRect l="-17391" t="-17021" r="-54348" b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>
            <a:stCxn id="49" idx="0"/>
          </p:cNvCxnSpPr>
          <p:nvPr/>
        </p:nvCxnSpPr>
        <p:spPr>
          <a:xfrm flipV="1">
            <a:off x="4026642" y="4219291"/>
            <a:ext cx="6969" cy="14941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69155" y="2096080"/>
                <a:ext cx="2247410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155" y="2096080"/>
                <a:ext cx="2247410" cy="282706"/>
              </a:xfrm>
              <a:prstGeom prst="rect">
                <a:avLst/>
              </a:prstGeom>
              <a:blipFill rotWithShape="0">
                <a:blip r:embed="rId18"/>
                <a:stretch>
                  <a:fillRect l="-1626" t="-19565" r="-8401" b="-39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9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Gate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46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2846375" y="4560011"/>
            <a:ext cx="0" cy="25605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直線接點 31"/>
          <p:cNvCxnSpPr>
            <a:stCxn id="55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endCxn id="39" idx="2"/>
          </p:cNvCxnSpPr>
          <p:nvPr/>
        </p:nvCxnSpPr>
        <p:spPr>
          <a:xfrm flipH="1" flipV="1">
            <a:off x="4026642" y="4563267"/>
            <a:ext cx="7488" cy="25199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4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/>
          <p:cNvGrpSpPr/>
          <p:nvPr/>
        </p:nvGrpSpPr>
        <p:grpSpPr>
          <a:xfrm>
            <a:off x="3253909" y="4305295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>
            <a:off x="7071360" y="349635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51" name="橢圓 50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52" name="直線接點 51"/>
          <p:cNvCxnSpPr/>
          <p:nvPr/>
        </p:nvCxnSpPr>
        <p:spPr>
          <a:xfrm flipH="1">
            <a:off x="1685524" y="349762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接點 53"/>
          <p:cNvCxnSpPr>
            <a:endCxn id="30" idx="0"/>
          </p:cNvCxnSpPr>
          <p:nvPr/>
        </p:nvCxnSpPr>
        <p:spPr>
          <a:xfrm>
            <a:off x="2846375" y="3689350"/>
            <a:ext cx="4146" cy="64800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弧形 54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62" idx="0"/>
          </p:cNvCxnSpPr>
          <p:nvPr/>
        </p:nvCxnSpPr>
        <p:spPr>
          <a:xfrm>
            <a:off x="4034129" y="3675065"/>
            <a:ext cx="1" cy="270823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blipFill>
                <a:blip r:embed="rId8"/>
                <a:stretch>
                  <a:fillRect l="-33333" r="-12821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blipFill>
                <a:blip r:embed="rId9"/>
                <a:stretch>
                  <a:fillRect l="-24324" r="-2703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blipFill>
                <a:blip r:embed="rId10"/>
                <a:stretch>
                  <a:fillRect l="-17391" t="-17021" r="-54348" b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接點 60"/>
          <p:cNvCxnSpPr>
            <a:stCxn id="39" idx="0"/>
          </p:cNvCxnSpPr>
          <p:nvPr/>
        </p:nvCxnSpPr>
        <p:spPr>
          <a:xfrm flipV="1">
            <a:off x="4026642" y="4219291"/>
            <a:ext cx="6969" cy="14941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1094" y="1254411"/>
            <a:ext cx="7903029" cy="573521"/>
          </a:xfrm>
        </p:spPr>
        <p:txBody>
          <a:bodyPr/>
          <a:lstStyle/>
          <a:p>
            <a:r>
              <a:rPr lang="en-US" altLang="zh-TW" dirty="0" smtClean="0"/>
              <a:t>Determine if we need previous data in next time</a:t>
            </a:r>
            <a:endParaRPr lang="zh-TW" altLang="en-US" dirty="0"/>
          </a:p>
        </p:txBody>
      </p:sp>
      <p:sp>
        <p:nvSpPr>
          <p:cNvPr id="46" name="圓角矩形 45"/>
          <p:cNvSpPr/>
          <p:nvPr/>
        </p:nvSpPr>
        <p:spPr>
          <a:xfrm>
            <a:off x="1391239" y="1610226"/>
            <a:ext cx="6691864" cy="4742424"/>
          </a:xfrm>
          <a:prstGeom prst="roundRect">
            <a:avLst>
              <a:gd name="adj" fmla="val 5284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34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>
            <a:off x="2232912" y="4815263"/>
            <a:ext cx="2244856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弧形 36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41" name="橢圓 40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12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弧形 11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endCxn id="19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19" name="弧形 18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5519091" y="4815263"/>
            <a:ext cx="1885012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弧形 17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6172682" y="2357633"/>
            <a:ext cx="1" cy="1013638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5842798" y="1757322"/>
            <a:ext cx="617126" cy="617125"/>
            <a:chOff x="2684227" y="1432166"/>
            <a:chExt cx="523825" cy="523825"/>
          </a:xfrm>
        </p:grpSpPr>
        <p:sp>
          <p:nvSpPr>
            <p:cNvPr id="9" name="橢圓 8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14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>
            <a:endCxn id="12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接點 25"/>
          <p:cNvCxnSpPr/>
          <p:nvPr/>
        </p:nvCxnSpPr>
        <p:spPr>
          <a:xfrm flipH="1">
            <a:off x="7071360" y="4815263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3880970" y="2154106"/>
                <a:ext cx="1840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70" y="2154106"/>
                <a:ext cx="1840697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318" r="-3974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3715110" y="5637127"/>
                <a:ext cx="2868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110" y="5637127"/>
                <a:ext cx="2868414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637" r="-2335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1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LSTM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47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212764" y="2563386"/>
            <a:ext cx="4779033" cy="2878310"/>
          </a:xfrm>
          <a:prstGeom prst="roundRect">
            <a:avLst>
              <a:gd name="adj" fmla="val 52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846375" y="4560011"/>
            <a:ext cx="0" cy="25605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2682862" y="4297476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152" r="-12121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直線接點 18"/>
          <p:cNvCxnSpPr>
            <a:stCxn id="33" idx="2"/>
          </p:cNvCxnSpPr>
          <p:nvPr/>
        </p:nvCxnSpPr>
        <p:spPr>
          <a:xfrm>
            <a:off x="3411828" y="4271669"/>
            <a:ext cx="1274" cy="535245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endCxn id="21" idx="2"/>
          </p:cNvCxnSpPr>
          <p:nvPr/>
        </p:nvCxnSpPr>
        <p:spPr>
          <a:xfrm flipH="1" flipV="1">
            <a:off x="4026642" y="4563267"/>
            <a:ext cx="7488" cy="251997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83" y="4368701"/>
                <a:ext cx="325717" cy="194566"/>
              </a:xfrm>
              <a:prstGeom prst="rect">
                <a:avLst/>
              </a:prstGeom>
              <a:blipFill>
                <a:blip r:embed="rId4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3253909" y="4305295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67" y="2974414"/>
                <a:ext cx="4608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接點 25"/>
          <p:cNvCxnSpPr/>
          <p:nvPr/>
        </p:nvCxnSpPr>
        <p:spPr>
          <a:xfrm flipH="1">
            <a:off x="7071360" y="3496351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2232912" y="3492761"/>
            <a:ext cx="4838448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2677634" y="3349016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29" name="橢圓 28"/>
          <p:cNvSpPr/>
          <p:nvPr/>
        </p:nvSpPr>
        <p:spPr>
          <a:xfrm>
            <a:off x="3868460" y="3323221"/>
            <a:ext cx="331337" cy="33133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cxnSp>
        <p:nvCxnSpPr>
          <p:cNvPr id="30" name="直線接點 29"/>
          <p:cNvCxnSpPr/>
          <p:nvPr/>
        </p:nvCxnSpPr>
        <p:spPr>
          <a:xfrm flipH="1">
            <a:off x="1685524" y="3497621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3019531"/>
                <a:ext cx="680506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/>
          <p:cNvCxnSpPr>
            <a:endCxn id="18" idx="0"/>
          </p:cNvCxnSpPr>
          <p:nvPr/>
        </p:nvCxnSpPr>
        <p:spPr>
          <a:xfrm>
            <a:off x="2846375" y="3689350"/>
            <a:ext cx="4146" cy="64800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弧形 32"/>
          <p:cNvSpPr/>
          <p:nvPr/>
        </p:nvSpPr>
        <p:spPr>
          <a:xfrm rot="318413" flipH="1">
            <a:off x="3411044" y="4107890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3570977" y="4108913"/>
            <a:ext cx="278013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40" idx="0"/>
          </p:cNvCxnSpPr>
          <p:nvPr/>
        </p:nvCxnSpPr>
        <p:spPr>
          <a:xfrm>
            <a:off x="4034129" y="3675065"/>
            <a:ext cx="1" cy="270823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27" y="3939259"/>
                <a:ext cx="242502" cy="276999"/>
              </a:xfrm>
              <a:prstGeom prst="rect">
                <a:avLst/>
              </a:prstGeom>
              <a:blipFill>
                <a:blip r:embed="rId8"/>
                <a:stretch>
                  <a:fillRect l="-33333" r="-12821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73" y="3951864"/>
                <a:ext cx="225639" cy="276999"/>
              </a:xfrm>
              <a:prstGeom prst="rect">
                <a:avLst/>
              </a:prstGeom>
              <a:blipFill>
                <a:blip r:embed="rId9"/>
                <a:stretch>
                  <a:fillRect l="-24324" r="-2703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539" y="4068878"/>
                <a:ext cx="276229" cy="282706"/>
              </a:xfrm>
              <a:prstGeom prst="rect">
                <a:avLst/>
              </a:prstGeom>
              <a:blipFill>
                <a:blip r:embed="rId10"/>
                <a:stretch>
                  <a:fillRect l="-17391" t="-17021" r="-54348" b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接點 38"/>
          <p:cNvCxnSpPr>
            <a:stCxn id="21" idx="0"/>
          </p:cNvCxnSpPr>
          <p:nvPr/>
        </p:nvCxnSpPr>
        <p:spPr>
          <a:xfrm flipV="1">
            <a:off x="4026642" y="4219291"/>
            <a:ext cx="6969" cy="14941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3871105" y="394588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20" y="4347800"/>
                <a:ext cx="68441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接點 41"/>
          <p:cNvCxnSpPr/>
          <p:nvPr/>
        </p:nvCxnSpPr>
        <p:spPr>
          <a:xfrm flipH="1">
            <a:off x="1685524" y="4815263"/>
            <a:ext cx="538292" cy="0"/>
          </a:xfrm>
          <a:prstGeom prst="line">
            <a:avLst/>
          </a:prstGeom>
          <a:ln w="50800">
            <a:head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H="1">
            <a:off x="2232912" y="4815263"/>
            <a:ext cx="2244856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649460" y="5005486"/>
            <a:ext cx="0" cy="58610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6200000">
            <a:off x="2647215" y="4822799"/>
            <a:ext cx="365890" cy="361400"/>
          </a:xfrm>
          <a:prstGeom prst="arc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群組 45"/>
          <p:cNvGrpSpPr/>
          <p:nvPr/>
        </p:nvGrpSpPr>
        <p:grpSpPr>
          <a:xfrm>
            <a:off x="2340897" y="5604647"/>
            <a:ext cx="617126" cy="617125"/>
            <a:chOff x="1480082" y="5149103"/>
            <a:chExt cx="523825" cy="523825"/>
          </a:xfrm>
        </p:grpSpPr>
        <p:sp>
          <p:nvSpPr>
            <p:cNvPr id="47" name="橢圓 46"/>
            <p:cNvSpPr/>
            <p:nvPr/>
          </p:nvSpPr>
          <p:spPr>
            <a:xfrm>
              <a:off x="1480082" y="5149103"/>
              <a:ext cx="523825" cy="5238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86" y="5222521"/>
                  <a:ext cx="368682" cy="339619"/>
                </a:xfrm>
                <a:prstGeom prst="rect">
                  <a:avLst/>
                </a:prstGeom>
                <a:blipFill>
                  <a:blip r:embed="rId12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弧形 48"/>
          <p:cNvSpPr/>
          <p:nvPr/>
        </p:nvSpPr>
        <p:spPr>
          <a:xfrm rot="10800000" flipH="1">
            <a:off x="4245304" y="4453863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弧形 49"/>
          <p:cNvSpPr/>
          <p:nvPr/>
        </p:nvSpPr>
        <p:spPr>
          <a:xfrm rot="318413" flipH="1">
            <a:off x="4610790" y="3997585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接點 50"/>
          <p:cNvCxnSpPr/>
          <p:nvPr/>
        </p:nvCxnSpPr>
        <p:spPr>
          <a:xfrm flipH="1">
            <a:off x="4791916" y="3995673"/>
            <a:ext cx="357401" cy="0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endCxn id="54" idx="0"/>
          </p:cNvCxnSpPr>
          <p:nvPr/>
        </p:nvCxnSpPr>
        <p:spPr>
          <a:xfrm>
            <a:off x="5362466" y="3507694"/>
            <a:ext cx="0" cy="1144618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5197242" y="3832648"/>
            <a:ext cx="326049" cy="3260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X</a:t>
            </a:r>
            <a:endParaRPr lang="zh-TW" altLang="en-US" sz="1600" dirty="0"/>
          </a:p>
        </p:txBody>
      </p:sp>
      <p:sp>
        <p:nvSpPr>
          <p:cNvPr id="54" name="弧形 53"/>
          <p:cNvSpPr/>
          <p:nvPr/>
        </p:nvSpPr>
        <p:spPr>
          <a:xfrm rot="16200000" flipH="1">
            <a:off x="5358022" y="4443159"/>
            <a:ext cx="365890" cy="361400"/>
          </a:xfrm>
          <a:prstGeom prst="arc">
            <a:avLst>
              <a:gd name="adj1" fmla="val 16743409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/>
          <p:nvPr/>
        </p:nvCxnSpPr>
        <p:spPr>
          <a:xfrm flipH="1">
            <a:off x="5519091" y="4815263"/>
            <a:ext cx="1885012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6172677" y="2838450"/>
            <a:ext cx="0" cy="1793994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弧形 56"/>
          <p:cNvSpPr/>
          <p:nvPr/>
        </p:nvSpPr>
        <p:spPr>
          <a:xfrm rot="10800000" flipH="1">
            <a:off x="5806787" y="4451744"/>
            <a:ext cx="365890" cy="361400"/>
          </a:xfrm>
          <a:prstGeom prst="arc">
            <a:avLst>
              <a:gd name="adj1" fmla="val 16743415"/>
              <a:gd name="adj2" fmla="val 0"/>
            </a:avLst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/>
          <p:cNvCxnSpPr/>
          <p:nvPr/>
        </p:nvCxnSpPr>
        <p:spPr>
          <a:xfrm>
            <a:off x="6172682" y="2357633"/>
            <a:ext cx="1" cy="1013638"/>
          </a:xfrm>
          <a:prstGeom prst="line">
            <a:avLst/>
          </a:prstGeom>
          <a:ln w="508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群組 58"/>
          <p:cNvGrpSpPr/>
          <p:nvPr/>
        </p:nvGrpSpPr>
        <p:grpSpPr>
          <a:xfrm>
            <a:off x="5842798" y="1757322"/>
            <a:ext cx="617126" cy="617125"/>
            <a:chOff x="2684227" y="1432166"/>
            <a:chExt cx="523825" cy="523825"/>
          </a:xfrm>
        </p:grpSpPr>
        <p:sp>
          <p:nvSpPr>
            <p:cNvPr id="60" name="橢圓 59"/>
            <p:cNvSpPr/>
            <p:nvPr/>
          </p:nvSpPr>
          <p:spPr>
            <a:xfrm>
              <a:off x="2684227" y="1432166"/>
              <a:ext cx="523825" cy="523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964" y="1516871"/>
                  <a:ext cx="394535" cy="313495"/>
                </a:xfrm>
                <a:prstGeom prst="rect">
                  <a:avLst/>
                </a:prstGeom>
                <a:blipFill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TW" sz="1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</m:oMath>
                  </m:oMathPara>
                </a14:m>
                <a:endParaRPr lang="zh-TW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74" y="3568613"/>
                <a:ext cx="325717" cy="194566"/>
              </a:xfrm>
              <a:prstGeom prst="rect">
                <a:avLst/>
              </a:prstGeom>
              <a:blipFill>
                <a:blip r:embed="rId14"/>
                <a:stretch>
                  <a:fillRect l="-1786" r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62"/>
          <p:cNvCxnSpPr>
            <a:endCxn id="49" idx="2"/>
          </p:cNvCxnSpPr>
          <p:nvPr/>
        </p:nvCxnSpPr>
        <p:spPr>
          <a:xfrm flipH="1">
            <a:off x="4611194" y="4178694"/>
            <a:ext cx="1" cy="455869"/>
          </a:xfrm>
          <a:prstGeom prst="line">
            <a:avLst/>
          </a:prstGeom>
          <a:ln w="50800"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群組 63"/>
          <p:cNvGrpSpPr/>
          <p:nvPr/>
        </p:nvGrpSpPr>
        <p:grpSpPr>
          <a:xfrm>
            <a:off x="4467305" y="4318108"/>
            <a:ext cx="324588" cy="276999"/>
            <a:chOff x="2722207" y="4310803"/>
            <a:chExt cx="324588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07" y="4372721"/>
                  <a:ext cx="324588" cy="2006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658" y="4310803"/>
                  <a:ext cx="20441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直線接點 66"/>
          <p:cNvCxnSpPr/>
          <p:nvPr/>
        </p:nvCxnSpPr>
        <p:spPr>
          <a:xfrm flipH="1">
            <a:off x="7071360" y="4815263"/>
            <a:ext cx="538292" cy="0"/>
          </a:xfrm>
          <a:prstGeom prst="line">
            <a:avLst/>
          </a:prstGeom>
          <a:ln w="50800">
            <a:head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9" y="4347800"/>
                <a:ext cx="464807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向左箭號 126"/>
          <p:cNvSpPr/>
          <p:nvPr/>
        </p:nvSpPr>
        <p:spPr>
          <a:xfrm>
            <a:off x="4615024" y="3029548"/>
            <a:ext cx="925943" cy="355259"/>
          </a:xfrm>
          <a:prstGeom prst="leftArrow">
            <a:avLst/>
          </a:prstGeom>
          <a:solidFill>
            <a:srgbClr val="00B0F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向左箭號 127"/>
          <p:cNvSpPr/>
          <p:nvPr/>
        </p:nvSpPr>
        <p:spPr>
          <a:xfrm rot="16200000">
            <a:off x="2657535" y="3870559"/>
            <a:ext cx="925943" cy="355259"/>
          </a:xfrm>
          <a:prstGeom prst="leftArrow">
            <a:avLst/>
          </a:prstGeom>
          <a:solidFill>
            <a:srgbClr val="00B0F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向左箭號 128"/>
          <p:cNvSpPr/>
          <p:nvPr/>
        </p:nvSpPr>
        <p:spPr>
          <a:xfrm>
            <a:off x="1579243" y="4923684"/>
            <a:ext cx="925943" cy="355259"/>
          </a:xfrm>
          <a:prstGeom prst="leftArrow">
            <a:avLst/>
          </a:prstGeom>
          <a:solidFill>
            <a:srgbClr val="00B0F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向左箭號 129"/>
          <p:cNvSpPr/>
          <p:nvPr/>
        </p:nvSpPr>
        <p:spPr>
          <a:xfrm>
            <a:off x="6193015" y="4383878"/>
            <a:ext cx="925943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向左箭號 130"/>
          <p:cNvSpPr/>
          <p:nvPr/>
        </p:nvSpPr>
        <p:spPr>
          <a:xfrm rot="16200000">
            <a:off x="2764014" y="3870559"/>
            <a:ext cx="925943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向左箭號 131"/>
          <p:cNvSpPr/>
          <p:nvPr/>
        </p:nvSpPr>
        <p:spPr>
          <a:xfrm>
            <a:off x="1580992" y="5028511"/>
            <a:ext cx="925943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左箭號 69"/>
          <p:cNvSpPr/>
          <p:nvPr/>
        </p:nvSpPr>
        <p:spPr>
          <a:xfrm>
            <a:off x="6272007" y="3037043"/>
            <a:ext cx="925943" cy="355259"/>
          </a:xfrm>
          <a:prstGeom prst="leftArrow">
            <a:avLst/>
          </a:prstGeom>
          <a:solidFill>
            <a:srgbClr val="00B0F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左箭號 70"/>
          <p:cNvSpPr/>
          <p:nvPr/>
        </p:nvSpPr>
        <p:spPr>
          <a:xfrm rot="5400000">
            <a:off x="5437410" y="4081180"/>
            <a:ext cx="602404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左箭號 71"/>
          <p:cNvSpPr/>
          <p:nvPr/>
        </p:nvSpPr>
        <p:spPr>
          <a:xfrm>
            <a:off x="4627709" y="2630800"/>
            <a:ext cx="925943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向左箭號 72"/>
          <p:cNvSpPr/>
          <p:nvPr/>
        </p:nvSpPr>
        <p:spPr>
          <a:xfrm>
            <a:off x="4795479" y="4066878"/>
            <a:ext cx="511981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左箭號 73"/>
          <p:cNvSpPr/>
          <p:nvPr/>
        </p:nvSpPr>
        <p:spPr>
          <a:xfrm rot="16200000">
            <a:off x="3989562" y="3655018"/>
            <a:ext cx="606142" cy="355259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左箭號 74"/>
          <p:cNvSpPr/>
          <p:nvPr/>
        </p:nvSpPr>
        <p:spPr>
          <a:xfrm rot="16200000">
            <a:off x="3432786" y="4315860"/>
            <a:ext cx="532953" cy="299454"/>
          </a:xfrm>
          <a:prstGeom prst="leftArrow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7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How to design a good LSTM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48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H</a:t>
            </a:r>
            <a:r>
              <a:rPr lang="en-US" altLang="zh-TW" dirty="0" smtClean="0"/>
              <a:t>yper Parameters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Input dimensions</a:t>
            </a:r>
          </a:p>
          <a:p>
            <a:r>
              <a:rPr lang="en-US" altLang="zh-TW" dirty="0" smtClean="0"/>
              <a:t>Output dimensions</a:t>
            </a:r>
          </a:p>
          <a:p>
            <a:r>
              <a:rPr lang="en-US" altLang="zh-TW" dirty="0" smtClean="0"/>
              <a:t>Activation 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49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圖片 8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 b="37305"/>
          <a:stretch/>
        </p:blipFill>
        <p:spPr>
          <a:xfrm>
            <a:off x="363233" y="2654739"/>
            <a:ext cx="1467234" cy="1152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B</a:t>
            </a:r>
            <a:r>
              <a:rPr lang="en-US" altLang="zh-TW" dirty="0" smtClean="0"/>
              <a:t>rief </a:t>
            </a:r>
            <a:r>
              <a:rPr lang="en-US" altLang="zh-TW" dirty="0"/>
              <a:t>Example for Convolutional </a:t>
            </a:r>
            <a:r>
              <a:rPr lang="en-US" altLang="zh-TW" dirty="0" smtClean="0"/>
              <a:t>Neural </a:t>
            </a:r>
            <a:r>
              <a:rPr lang="en-US" altLang="zh-TW" dirty="0"/>
              <a:t>N</a:t>
            </a:r>
            <a:r>
              <a:rPr lang="en-US" altLang="zh-TW" dirty="0" smtClean="0"/>
              <a:t>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77673" y="2621627"/>
            <a:ext cx="8244039" cy="2059553"/>
            <a:chOff x="677673" y="2621627"/>
            <a:chExt cx="8244039" cy="2059553"/>
          </a:xfrm>
        </p:grpSpPr>
        <p:grpSp>
          <p:nvGrpSpPr>
            <p:cNvPr id="86" name="群組 85"/>
            <p:cNvGrpSpPr/>
            <p:nvPr/>
          </p:nvGrpSpPr>
          <p:grpSpPr>
            <a:xfrm>
              <a:off x="677673" y="2621627"/>
              <a:ext cx="7316981" cy="2059553"/>
              <a:chOff x="677887" y="1713150"/>
              <a:chExt cx="8011269" cy="2254978"/>
            </a:xfrm>
          </p:grpSpPr>
          <p:grpSp>
            <p:nvGrpSpPr>
              <p:cNvPr id="87" name="群組 86"/>
              <p:cNvGrpSpPr/>
              <p:nvPr/>
            </p:nvGrpSpPr>
            <p:grpSpPr>
              <a:xfrm>
                <a:off x="2238220" y="1713150"/>
                <a:ext cx="1717200" cy="1717200"/>
                <a:chOff x="2490752" y="1782586"/>
                <a:chExt cx="1717200" cy="1717200"/>
              </a:xfrm>
            </p:grpSpPr>
            <p:sp>
              <p:nvSpPr>
                <p:cNvPr id="159" name="矩形 158"/>
                <p:cNvSpPr/>
                <p:nvPr/>
              </p:nvSpPr>
              <p:spPr>
                <a:xfrm>
                  <a:off x="2490752" y="1782586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2630729" y="1922563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2770706" y="2062540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2910683" y="2202517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3050661" y="2342495"/>
                  <a:ext cx="1157291" cy="115729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8" name="群組 87"/>
              <p:cNvGrpSpPr/>
              <p:nvPr/>
            </p:nvGrpSpPr>
            <p:grpSpPr>
              <a:xfrm>
                <a:off x="677887" y="1957744"/>
                <a:ext cx="2525961" cy="544570"/>
                <a:chOff x="899592" y="2027180"/>
                <a:chExt cx="2525961" cy="544570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899592" y="2027180"/>
                  <a:ext cx="360000" cy="360040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57" name="直線接點 156"/>
                <p:cNvCxnSpPr/>
                <p:nvPr/>
              </p:nvCxnSpPr>
              <p:spPr>
                <a:xfrm>
                  <a:off x="1259592" y="2027180"/>
                  <a:ext cx="2165961" cy="54457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接點 157"/>
                <p:cNvCxnSpPr/>
                <p:nvPr/>
              </p:nvCxnSpPr>
              <p:spPr>
                <a:xfrm>
                  <a:off x="1264396" y="2387220"/>
                  <a:ext cx="2155476" cy="18453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群組 88"/>
              <p:cNvGrpSpPr/>
              <p:nvPr/>
            </p:nvGrpSpPr>
            <p:grpSpPr>
              <a:xfrm>
                <a:off x="4103444" y="1993104"/>
                <a:ext cx="1157292" cy="1157293"/>
                <a:chOff x="4434065" y="2062541"/>
                <a:chExt cx="1157292" cy="1157293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4434065" y="2062541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4528400" y="2156877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4622738" y="2251215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4717074" y="2345551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4811411" y="2439888"/>
                  <a:ext cx="779946" cy="779946"/>
                </a:xfrm>
                <a:prstGeom prst="rect">
                  <a:avLst/>
                </a:prstGeom>
                <a:grpFill/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0" name="群組 89"/>
              <p:cNvGrpSpPr>
                <a:grpSpLocks noChangeAspect="1"/>
              </p:cNvGrpSpPr>
              <p:nvPr/>
            </p:nvGrpSpPr>
            <p:grpSpPr>
              <a:xfrm>
                <a:off x="5327580" y="2021786"/>
                <a:ext cx="1139696" cy="1099929"/>
                <a:chOff x="6025488" y="1933477"/>
                <a:chExt cx="1218765" cy="1176239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6025488" y="1933477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6098111" y="2001011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6170734" y="2068543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6243357" y="2136076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6315979" y="2203610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6395049" y="2277135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6474118" y="2350662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6553184" y="2424189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矩形 148"/>
                <p:cNvSpPr/>
                <p:nvPr/>
              </p:nvSpPr>
              <p:spPr>
                <a:xfrm>
                  <a:off x="6632253" y="2497716"/>
                  <a:ext cx="612000" cy="61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1" name="群組 90"/>
              <p:cNvGrpSpPr/>
              <p:nvPr/>
            </p:nvGrpSpPr>
            <p:grpSpPr>
              <a:xfrm>
                <a:off x="6412408" y="2093907"/>
                <a:ext cx="998385" cy="955686"/>
                <a:chOff x="7462926" y="2035654"/>
                <a:chExt cx="998385" cy="955686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7462926" y="2035654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7504233" y="2074066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7545540" y="211247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7590514" y="215429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7635488" y="2196120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7680459" y="2237941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1" name="矩形 130"/>
                <p:cNvSpPr/>
                <p:nvPr/>
              </p:nvSpPr>
              <p:spPr>
                <a:xfrm>
                  <a:off x="7725432" y="227976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7768092" y="232230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7809399" y="236072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7850706" y="2399133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7892013" y="2437545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7933320" y="2475958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978294" y="2517778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8023268" y="2559599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8068239" y="2601420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8113213" y="2643242"/>
                  <a:ext cx="348098" cy="348098"/>
                </a:xfrm>
                <a:prstGeom prst="rect">
                  <a:avLst/>
                </a:prstGeom>
                <a:grpFill/>
                <a:ln w="127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2" name="群組 91"/>
              <p:cNvGrpSpPr>
                <a:grpSpLocks noChangeAspect="1"/>
              </p:cNvGrpSpPr>
              <p:nvPr/>
            </p:nvGrpSpPr>
            <p:grpSpPr>
              <a:xfrm>
                <a:off x="3626139" y="2410049"/>
                <a:ext cx="1541071" cy="216744"/>
                <a:chOff x="3754049" y="3290132"/>
                <a:chExt cx="2559918" cy="360040"/>
              </a:xfrm>
            </p:grpSpPr>
            <p:sp>
              <p:nvSpPr>
                <p:cNvPr id="122" name="矩形 121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23" name="直線接點 122"/>
                <p:cNvCxnSpPr/>
                <p:nvPr/>
              </p:nvCxnSpPr>
              <p:spPr>
                <a:xfrm>
                  <a:off x="4114047" y="3290132"/>
                  <a:ext cx="2198573" cy="145083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接點 123"/>
                <p:cNvCxnSpPr/>
                <p:nvPr/>
              </p:nvCxnSpPr>
              <p:spPr>
                <a:xfrm flipV="1">
                  <a:off x="4118851" y="3435215"/>
                  <a:ext cx="2195116" cy="207055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群組 92"/>
              <p:cNvGrpSpPr>
                <a:grpSpLocks noChangeAspect="1"/>
              </p:cNvGrpSpPr>
              <p:nvPr/>
            </p:nvGrpSpPr>
            <p:grpSpPr>
              <a:xfrm>
                <a:off x="4895532" y="2920724"/>
                <a:ext cx="1425316" cy="134923"/>
                <a:chOff x="3754049" y="3290132"/>
                <a:chExt cx="3803463" cy="360040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20" name="直線接點 119"/>
                <p:cNvCxnSpPr/>
                <p:nvPr/>
              </p:nvCxnSpPr>
              <p:spPr>
                <a:xfrm>
                  <a:off x="4114046" y="3290132"/>
                  <a:ext cx="3443466" cy="22319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接點 120"/>
                <p:cNvCxnSpPr/>
                <p:nvPr/>
              </p:nvCxnSpPr>
              <p:spPr>
                <a:xfrm flipV="1">
                  <a:off x="4118850" y="3506973"/>
                  <a:ext cx="3438662" cy="129672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群組 93"/>
              <p:cNvGrpSpPr>
                <a:grpSpLocks noChangeAspect="1"/>
              </p:cNvGrpSpPr>
              <p:nvPr/>
            </p:nvGrpSpPr>
            <p:grpSpPr>
              <a:xfrm>
                <a:off x="6097207" y="2663742"/>
                <a:ext cx="1094563" cy="160007"/>
                <a:chOff x="3754049" y="3290132"/>
                <a:chExt cx="3159029" cy="461800"/>
              </a:xfrm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17" name="直線接點 116"/>
                <p:cNvCxnSpPr/>
                <p:nvPr/>
              </p:nvCxnSpPr>
              <p:spPr>
                <a:xfrm>
                  <a:off x="4114048" y="3290132"/>
                  <a:ext cx="2799030" cy="46180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接點 117"/>
                <p:cNvCxnSpPr/>
                <p:nvPr/>
              </p:nvCxnSpPr>
              <p:spPr>
                <a:xfrm>
                  <a:off x="4114048" y="3646008"/>
                  <a:ext cx="2799030" cy="105924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群組 94"/>
              <p:cNvGrpSpPr/>
              <p:nvPr/>
            </p:nvGrpSpPr>
            <p:grpSpPr>
              <a:xfrm>
                <a:off x="7171083" y="2074373"/>
                <a:ext cx="1113533" cy="994755"/>
                <a:chOff x="7333381" y="2159989"/>
                <a:chExt cx="1113533" cy="994755"/>
              </a:xfrm>
            </p:grpSpPr>
            <p:sp>
              <p:nvSpPr>
                <p:cNvPr id="104" name="橢圓 103"/>
                <p:cNvSpPr>
                  <a:spLocks noChangeAspect="1"/>
                </p:cNvSpPr>
                <p:nvPr/>
              </p:nvSpPr>
              <p:spPr>
                <a:xfrm rot="5400000">
                  <a:off x="7333370" y="2160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橢圓 104"/>
                <p:cNvSpPr>
                  <a:spLocks noChangeAspect="1"/>
                </p:cNvSpPr>
                <p:nvPr/>
              </p:nvSpPr>
              <p:spPr>
                <a:xfrm rot="5400000">
                  <a:off x="7416170" y="2232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橢圓 105"/>
                <p:cNvSpPr>
                  <a:spLocks noChangeAspect="1"/>
                </p:cNvSpPr>
                <p:nvPr/>
              </p:nvSpPr>
              <p:spPr>
                <a:xfrm rot="5400000">
                  <a:off x="7498970" y="2303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7" name="橢圓 106"/>
                <p:cNvSpPr>
                  <a:spLocks noChangeAspect="1"/>
                </p:cNvSpPr>
                <p:nvPr/>
              </p:nvSpPr>
              <p:spPr>
                <a:xfrm rot="5400000">
                  <a:off x="7581770" y="2376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橢圓 107"/>
                <p:cNvSpPr>
                  <a:spLocks noChangeAspect="1"/>
                </p:cNvSpPr>
                <p:nvPr/>
              </p:nvSpPr>
              <p:spPr>
                <a:xfrm rot="5400000">
                  <a:off x="7664570" y="2447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橢圓 108"/>
                <p:cNvSpPr>
                  <a:spLocks noChangeAspect="1"/>
                </p:cNvSpPr>
                <p:nvPr/>
              </p:nvSpPr>
              <p:spPr>
                <a:xfrm rot="5400000">
                  <a:off x="7747370" y="2520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橢圓 109"/>
                <p:cNvSpPr>
                  <a:spLocks noChangeAspect="1"/>
                </p:cNvSpPr>
                <p:nvPr/>
              </p:nvSpPr>
              <p:spPr>
                <a:xfrm rot="5400000">
                  <a:off x="7830170" y="2591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1" name="橢圓 110"/>
                <p:cNvSpPr>
                  <a:spLocks noChangeAspect="1"/>
                </p:cNvSpPr>
                <p:nvPr/>
              </p:nvSpPr>
              <p:spPr>
                <a:xfrm rot="5400000">
                  <a:off x="7912970" y="2663999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橢圓 111"/>
                <p:cNvSpPr>
                  <a:spLocks noChangeAspect="1"/>
                </p:cNvSpPr>
                <p:nvPr/>
              </p:nvSpPr>
              <p:spPr>
                <a:xfrm rot="5400000">
                  <a:off x="7995770" y="2736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橢圓 112"/>
                <p:cNvSpPr>
                  <a:spLocks noChangeAspect="1"/>
                </p:cNvSpPr>
                <p:nvPr/>
              </p:nvSpPr>
              <p:spPr>
                <a:xfrm rot="5400000">
                  <a:off x="8078570" y="2808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/>
                <p:cNvSpPr>
                  <a:spLocks noChangeAspect="1"/>
                </p:cNvSpPr>
                <p:nvPr/>
              </p:nvSpPr>
              <p:spPr>
                <a:xfrm rot="5400000">
                  <a:off x="8161370" y="2880001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橢圓 114"/>
                <p:cNvSpPr>
                  <a:spLocks noChangeAspect="1"/>
                </p:cNvSpPr>
                <p:nvPr/>
              </p:nvSpPr>
              <p:spPr>
                <a:xfrm rot="5400000">
                  <a:off x="8244170" y="2952000"/>
                  <a:ext cx="202755" cy="20273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>
                  <a:outerShdw blurRad="50800" dist="12700" dir="135000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6" name="直線接點 95"/>
              <p:cNvCxnSpPr>
                <a:endCxn id="104" idx="2"/>
              </p:cNvCxnSpPr>
              <p:nvPr/>
            </p:nvCxnSpPr>
            <p:spPr>
              <a:xfrm flipV="1">
                <a:off x="6758384" y="2074373"/>
                <a:ext cx="514065" cy="14777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>
                <a:endCxn id="115" idx="6"/>
              </p:cNvCxnSpPr>
              <p:nvPr/>
            </p:nvCxnSpPr>
            <p:spPr>
              <a:xfrm>
                <a:off x="7410793" y="3049593"/>
                <a:ext cx="772456" cy="19535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8" name="文字方塊 97"/>
              <p:cNvSpPr txBox="1"/>
              <p:nvPr/>
            </p:nvSpPr>
            <p:spPr>
              <a:xfrm>
                <a:off x="752515" y="3289215"/>
                <a:ext cx="10599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Candara" panose="020E0502030303020204" pitchFamily="34" charset="0"/>
                  </a:rPr>
                  <a:t>Input 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2812356" y="3444908"/>
                <a:ext cx="11288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Convolution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4337108" y="3170674"/>
                <a:ext cx="923629" cy="57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Pooling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6848963" y="3069680"/>
                <a:ext cx="7761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Pooling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文字方塊 101"/>
              <p:cNvSpPr txBox="1"/>
              <p:nvPr/>
            </p:nvSpPr>
            <p:spPr>
              <a:xfrm>
                <a:off x="5616710" y="3140883"/>
                <a:ext cx="11288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Convolution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7677341" y="3075576"/>
                <a:ext cx="1011815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Fully</a:t>
                </a:r>
              </a:p>
              <a:p>
                <a:pPr algn="ctr"/>
                <a:r>
                  <a:rPr lang="en-US" altLang="zh-TW" sz="1400" b="1" dirty="0" smtClean="0">
                    <a:latin typeface="Candara" panose="020E0502030303020204" pitchFamily="34" charset="0"/>
                  </a:rPr>
                  <a:t>Connected</a:t>
                </a:r>
              </a:p>
              <a:p>
                <a:pPr algn="ctr"/>
                <a:r>
                  <a:rPr lang="en-US" sz="1400" b="1" dirty="0" smtClean="0">
                    <a:latin typeface="Candara" panose="020E0502030303020204" pitchFamily="34" charset="0"/>
                  </a:rPr>
                  <a:t>Layer</a:t>
                </a:r>
                <a:endParaRPr lang="en-US" sz="1400" b="1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65" name="向右箭號 164"/>
            <p:cNvSpPr/>
            <p:nvPr/>
          </p:nvSpPr>
          <p:spPr>
            <a:xfrm>
              <a:off x="7634384" y="3158542"/>
              <a:ext cx="592974" cy="3334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8272175" y="314882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dog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83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Random Variables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We need to train:</a:t>
                </a:r>
              </a:p>
              <a:p>
                <a:pPr lvl="1"/>
                <a:r>
                  <a:rPr lang="en-US" altLang="zh-TW" dirty="0" smtClean="0"/>
                  <a:t>Forget gate</a:t>
                </a:r>
              </a:p>
              <a:p>
                <a:pPr lvl="1"/>
                <a:r>
                  <a:rPr lang="en-US" altLang="zh-TW" dirty="0" smtClean="0"/>
                  <a:t>Input gate </a:t>
                </a:r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Output gate</a:t>
                </a:r>
              </a:p>
              <a:p>
                <a:r>
                  <a:rPr lang="en-US" altLang="zh-TW" dirty="0" smtClean="0"/>
                  <a:t>Each dimension of the matrix: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</m:e>
                              <m:sub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𝑑𝑖𝑚</m:t>
                                    </m:r>
                                  </m:e>
                                  <m:sub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</m:e>
                              <m:sub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𝑑𝑖𝑚</m:t>
                                    </m:r>
                                  </m:e>
                                  <m:sub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𝑑𝑖𝑚</m:t>
                                </m:r>
                              </m:e>
                              <m:sub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𝑑𝑖𝑚</m:t>
                                    </m:r>
                                  </m:e>
                                  <m:sub>
                                    <m:r>
                                      <a:rPr lang="en-US" altLang="zh-TW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sup>
                    </m:sSup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" t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50</a:t>
            </a:fld>
            <a:endParaRPr lang="en-US" dirty="0">
              <a:ea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383676" y="2141061"/>
                <a:ext cx="282718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76" y="2141061"/>
                <a:ext cx="2827184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2371" r="-237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83676" y="2741044"/>
                <a:ext cx="2828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76" y="2741044"/>
                <a:ext cx="2828595" cy="276999"/>
              </a:xfrm>
              <a:prstGeom prst="rect">
                <a:avLst/>
              </a:prstGeom>
              <a:blipFill rotWithShape="0">
                <a:blip r:embed="rId4"/>
                <a:stretch>
                  <a:fillRect r="-862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61497" y="3819834"/>
                <a:ext cx="2868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97" y="3819834"/>
                <a:ext cx="286841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38" r="-2553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88783" y="3309651"/>
                <a:ext cx="3182859" cy="282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83" y="3309651"/>
                <a:ext cx="3182859" cy="282706"/>
              </a:xfrm>
              <a:prstGeom prst="rect">
                <a:avLst/>
              </a:prstGeom>
              <a:blipFill rotWithShape="0">
                <a:blip r:embed="rId6"/>
                <a:stretch>
                  <a:fillRect l="-1149" t="-19565" r="-2107" b="-39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18762" y="4835314"/>
                <a:ext cx="29735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 smtClean="0"/>
                  <a:t>: dimensions of input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62" y="4835314"/>
                <a:ext cx="297350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143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18762" y="5313359"/>
                <a:ext cx="3245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dirty="0" smtClean="0"/>
                  <a:t>: dimensions of output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62" y="5313359"/>
                <a:ext cx="3245825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418762" y="5748685"/>
                <a:ext cx="23771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 smtClean="0"/>
                  <a:t>: times of input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62" y="5748685"/>
                <a:ext cx="237718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77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Number of </a:t>
            </a:r>
            <a:r>
              <a:rPr lang="en-US" altLang="zh-TW" dirty="0" smtClean="0"/>
              <a:t>variables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 each block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𝑑𝑖𝑚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TW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/>
                  <a:t>We have 4 blocks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𝑑𝑖𝑚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" t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51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Number </a:t>
            </a:r>
            <a:r>
              <a:rPr lang="en-US" altLang="zh-TW" smtClean="0"/>
              <a:t>of Variables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input dimension is 30*10</a:t>
            </a:r>
          </a:p>
          <a:p>
            <a:pPr lvl="1"/>
            <a:r>
              <a:rPr lang="en-US" altLang="zh-TW" dirty="0" smtClean="0"/>
              <a:t>Each input has 30 dimensions and data length is 10</a:t>
            </a:r>
          </a:p>
          <a:p>
            <a:r>
              <a:rPr lang="en-US" altLang="zh-TW" dirty="0" smtClean="0"/>
              <a:t>The output dimension is 20</a:t>
            </a:r>
          </a:p>
          <a:p>
            <a:r>
              <a:rPr lang="en-US" altLang="zh-TW" dirty="0" smtClean="0"/>
              <a:t>The total number of variable is </a:t>
            </a:r>
          </a:p>
          <a:p>
            <a:pPr marL="0" indent="0">
              <a:buNone/>
            </a:pPr>
            <a:r>
              <a:rPr lang="en-US" altLang="zh-TW" dirty="0" smtClean="0"/>
              <a:t>			4*20*(30+20+10)=4800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52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Which Data is Good </a:t>
            </a:r>
            <a:r>
              <a:rPr lang="en-US" altLang="zh-TW" dirty="0" smtClean="0"/>
              <a:t>for LSTM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data have long-term time dependency</a:t>
            </a:r>
          </a:p>
          <a:p>
            <a:pPr lvl="1"/>
            <a:r>
              <a:rPr lang="en-US" altLang="zh-TW" dirty="0" smtClean="0"/>
              <a:t>Weather prediction</a:t>
            </a:r>
          </a:p>
          <a:p>
            <a:pPr lvl="1"/>
            <a:r>
              <a:rPr lang="en-US" altLang="zh-TW" dirty="0" smtClean="0"/>
              <a:t>Time series prediction</a:t>
            </a:r>
          </a:p>
          <a:p>
            <a:pPr lvl="1"/>
            <a:r>
              <a:rPr lang="en-US" altLang="zh-TW" dirty="0" smtClean="0"/>
              <a:t>Sentence analysis</a:t>
            </a:r>
          </a:p>
          <a:p>
            <a:pPr lvl="1"/>
            <a:r>
              <a:rPr lang="en-US" altLang="zh-TW" dirty="0" smtClean="0"/>
              <a:t>Text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53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8599" y="390143"/>
            <a:ext cx="7943339" cy="135331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Thank </a:t>
            </a:r>
            <a:r>
              <a:rPr lang="en-US" altLang="zh-TW" sz="4000" dirty="0"/>
              <a:t>you for your </a:t>
            </a:r>
            <a:r>
              <a:rPr lang="en-US" altLang="zh-TW" sz="4000" dirty="0" smtClean="0"/>
              <a:t>listening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094" b="1" dirty="0">
                <a:solidFill>
                  <a:srgbClr val="FF0000"/>
                </a:solidFill>
              </a:rPr>
              <a:t>K</a:t>
            </a:r>
            <a:r>
              <a:rPr lang="en-US" altLang="zh-TW" sz="3094" dirty="0"/>
              <a:t>nowledge and </a:t>
            </a:r>
            <a:r>
              <a:rPr lang="en-US" altLang="zh-TW" sz="3094" b="1" dirty="0">
                <a:solidFill>
                  <a:srgbClr val="FF0000"/>
                </a:solidFill>
              </a:rPr>
              <a:t>I</a:t>
            </a:r>
            <a:r>
              <a:rPr lang="en-US" altLang="zh-TW" sz="3094" dirty="0"/>
              <a:t>nformation </a:t>
            </a:r>
            <a:r>
              <a:rPr lang="en-US" altLang="zh-TW" sz="3094" b="1" dirty="0">
                <a:solidFill>
                  <a:srgbClr val="FF0000"/>
                </a:solidFill>
              </a:rPr>
              <a:t>D</a:t>
            </a:r>
            <a:r>
              <a:rPr lang="en-US" altLang="zh-TW" sz="3094" dirty="0"/>
              <a:t>iscovery Lab</a:t>
            </a:r>
          </a:p>
          <a:p>
            <a:r>
              <a:rPr lang="en-US" altLang="zh-TW" sz="3094" dirty="0"/>
              <a:t>http://kid.ee.ncku.edu.tw</a:t>
            </a:r>
            <a:endParaRPr lang="zh-TW" altLang="en-US" sz="2812" dirty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301039" y="3070063"/>
            <a:ext cx="4805112" cy="3208450"/>
            <a:chOff x="260436" y="248131"/>
            <a:chExt cx="3339637" cy="2160588"/>
          </a:xfrm>
        </p:grpSpPr>
        <p:sp>
          <p:nvSpPr>
            <p:cNvPr id="5" name="Shape 17"/>
            <p:cNvSpPr/>
            <p:nvPr/>
          </p:nvSpPr>
          <p:spPr>
            <a:xfrm rot="21300000">
              <a:off x="2118033" y="1728710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" name="Shape 18"/>
            <p:cNvSpPr/>
            <p:nvPr/>
          </p:nvSpPr>
          <p:spPr>
            <a:xfrm rot="21300000">
              <a:off x="2118033" y="716514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" name="Shape 19"/>
            <p:cNvSpPr/>
            <p:nvPr/>
          </p:nvSpPr>
          <p:spPr>
            <a:xfrm rot="21300000">
              <a:off x="2118033" y="1222612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" name="Shape 20"/>
            <p:cNvSpPr/>
            <p:nvPr/>
          </p:nvSpPr>
          <p:spPr>
            <a:xfrm rot="21300000">
              <a:off x="2118033" y="943961"/>
              <a:ext cx="1482040" cy="189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" name="Shape 21"/>
            <p:cNvSpPr/>
            <p:nvPr/>
          </p:nvSpPr>
          <p:spPr>
            <a:xfrm rot="21300000">
              <a:off x="2118033" y="1475661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0" name="11902522_10153225446609633_4314903198679393512_n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1" t="201" r="189" b="208"/>
            <a:stretch>
              <a:fillRect/>
            </a:stretch>
          </p:blipFill>
          <p:spPr>
            <a:xfrm rot="21300000">
              <a:off x="260436" y="248131"/>
              <a:ext cx="2160986" cy="216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4" y="0"/>
                  </a:moveTo>
                  <a:cubicBezTo>
                    <a:pt x="10051" y="17"/>
                    <a:pt x="9495" y="37"/>
                    <a:pt x="9449" y="60"/>
                  </a:cubicBezTo>
                  <a:cubicBezTo>
                    <a:pt x="9335" y="116"/>
                    <a:pt x="8757" y="279"/>
                    <a:pt x="8164" y="421"/>
                  </a:cubicBezTo>
                  <a:cubicBezTo>
                    <a:pt x="6305" y="865"/>
                    <a:pt x="4525" y="1854"/>
                    <a:pt x="3189" y="3190"/>
                  </a:cubicBezTo>
                  <a:cubicBezTo>
                    <a:pt x="1854" y="4526"/>
                    <a:pt x="865" y="6306"/>
                    <a:pt x="420" y="8165"/>
                  </a:cubicBezTo>
                  <a:cubicBezTo>
                    <a:pt x="279" y="8759"/>
                    <a:pt x="116" y="9337"/>
                    <a:pt x="60" y="9451"/>
                  </a:cubicBezTo>
                  <a:cubicBezTo>
                    <a:pt x="37" y="9497"/>
                    <a:pt x="17" y="10048"/>
                    <a:pt x="0" y="10804"/>
                  </a:cubicBezTo>
                  <a:cubicBezTo>
                    <a:pt x="20" y="11517"/>
                    <a:pt x="43" y="11978"/>
                    <a:pt x="75" y="11998"/>
                  </a:cubicBezTo>
                  <a:cubicBezTo>
                    <a:pt x="141" y="12039"/>
                    <a:pt x="194" y="12220"/>
                    <a:pt x="194" y="12399"/>
                  </a:cubicBezTo>
                  <a:cubicBezTo>
                    <a:pt x="194" y="12984"/>
                    <a:pt x="678" y="14493"/>
                    <a:pt x="1214" y="15593"/>
                  </a:cubicBezTo>
                  <a:cubicBezTo>
                    <a:pt x="2226" y="17672"/>
                    <a:pt x="3920" y="19371"/>
                    <a:pt x="6006" y="20394"/>
                  </a:cubicBezTo>
                  <a:cubicBezTo>
                    <a:pt x="7033" y="20897"/>
                    <a:pt x="8669" y="21406"/>
                    <a:pt x="9255" y="21406"/>
                  </a:cubicBezTo>
                  <a:cubicBezTo>
                    <a:pt x="9405" y="21406"/>
                    <a:pt x="9559" y="21459"/>
                    <a:pt x="9600" y="21525"/>
                  </a:cubicBezTo>
                  <a:cubicBezTo>
                    <a:pt x="9620" y="21557"/>
                    <a:pt x="10082" y="21580"/>
                    <a:pt x="10794" y="21600"/>
                  </a:cubicBezTo>
                  <a:cubicBezTo>
                    <a:pt x="11549" y="21583"/>
                    <a:pt x="12101" y="21563"/>
                    <a:pt x="12147" y="21540"/>
                  </a:cubicBezTo>
                  <a:cubicBezTo>
                    <a:pt x="12261" y="21484"/>
                    <a:pt x="12843" y="21321"/>
                    <a:pt x="13436" y="21179"/>
                  </a:cubicBezTo>
                  <a:cubicBezTo>
                    <a:pt x="16460" y="20457"/>
                    <a:pt x="18959" y="18466"/>
                    <a:pt x="20382" y="15652"/>
                  </a:cubicBezTo>
                  <a:cubicBezTo>
                    <a:pt x="20823" y="14782"/>
                    <a:pt x="21257" y="13489"/>
                    <a:pt x="21354" y="12760"/>
                  </a:cubicBezTo>
                  <a:cubicBezTo>
                    <a:pt x="21397" y="12437"/>
                    <a:pt x="21479" y="12145"/>
                    <a:pt x="21537" y="12109"/>
                  </a:cubicBezTo>
                  <a:cubicBezTo>
                    <a:pt x="21560" y="12095"/>
                    <a:pt x="21583" y="11555"/>
                    <a:pt x="21600" y="10800"/>
                  </a:cubicBezTo>
                  <a:cubicBezTo>
                    <a:pt x="21583" y="10045"/>
                    <a:pt x="21560" y="9505"/>
                    <a:pt x="21537" y="9491"/>
                  </a:cubicBezTo>
                  <a:cubicBezTo>
                    <a:pt x="21479" y="9455"/>
                    <a:pt x="21397" y="9163"/>
                    <a:pt x="21354" y="8840"/>
                  </a:cubicBezTo>
                  <a:cubicBezTo>
                    <a:pt x="21070" y="6702"/>
                    <a:pt x="19459" y="3928"/>
                    <a:pt x="17669" y="2504"/>
                  </a:cubicBezTo>
                  <a:cubicBezTo>
                    <a:pt x="16275" y="1395"/>
                    <a:pt x="14181" y="431"/>
                    <a:pt x="12758" y="242"/>
                  </a:cubicBezTo>
                  <a:cubicBezTo>
                    <a:pt x="12435" y="199"/>
                    <a:pt x="12142" y="117"/>
                    <a:pt x="12107" y="60"/>
                  </a:cubicBezTo>
                  <a:cubicBezTo>
                    <a:pt x="12093" y="37"/>
                    <a:pt x="11559" y="17"/>
                    <a:pt x="10814" y="0"/>
                  </a:cubicBezTo>
                  <a:close/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</p:pic>
      </p:grpSp>
      <p:sp>
        <p:nvSpPr>
          <p:cNvPr id="11" name="投影片編號版面配置區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883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backup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28663" cy="365125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9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Convolution and </a:t>
            </a:r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56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456707" y="1498055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1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Convolution and </a:t>
            </a:r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57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79012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114190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95859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16405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46486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456707" y="1867710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4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Convolution and </a:t>
            </a:r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58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41091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25901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13958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32093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56728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456707" y="2237361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6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Convolution and </a:t>
            </a:r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59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47589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029271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99319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69780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05687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456707" y="2597282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Image </a:t>
            </a:r>
            <a:r>
              <a:rPr lang="en-US" altLang="zh-TW" dirty="0"/>
              <a:t>I</a:t>
            </a:r>
            <a:r>
              <a:rPr lang="en-US" altLang="zh-TW" dirty="0" smtClean="0"/>
              <a:t>nput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6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 b="37305"/>
          <a:stretch/>
        </p:blipFill>
        <p:spPr>
          <a:xfrm>
            <a:off x="1327826" y="2548646"/>
            <a:ext cx="2030265" cy="1595337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066418" y="2118738"/>
          <a:ext cx="3339828" cy="263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66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向右箭號 8"/>
          <p:cNvSpPr/>
          <p:nvPr/>
        </p:nvSpPr>
        <p:spPr>
          <a:xfrm>
            <a:off x="3822970" y="3049620"/>
            <a:ext cx="1021404" cy="593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filters are called </a:t>
            </a:r>
            <a:r>
              <a:rPr lang="en-US" altLang="zh-TW" dirty="0">
                <a:solidFill>
                  <a:srgbClr val="FF0000"/>
                </a:solidFill>
              </a:rPr>
              <a:t>convolution </a:t>
            </a:r>
            <a:r>
              <a:rPr lang="en-US" altLang="zh-TW" dirty="0" smtClean="0">
                <a:solidFill>
                  <a:srgbClr val="FF0000"/>
                </a:solidFill>
              </a:rPr>
              <a:t>kernels </a:t>
            </a:r>
            <a:r>
              <a:rPr lang="en-US" altLang="zh-TW" dirty="0" smtClean="0"/>
              <a:t>in </a:t>
            </a:r>
            <a:r>
              <a:rPr lang="en-US" altLang="zh-TW" dirty="0"/>
              <a:t>CNN</a:t>
            </a:r>
          </a:p>
          <a:p>
            <a:pPr lvl="1"/>
            <a:r>
              <a:rPr lang="en-US" altLang="zh-TW" dirty="0"/>
              <a:t>The size of kernel is a hyper parameter</a:t>
            </a:r>
          </a:p>
          <a:p>
            <a:pPr lvl="2"/>
            <a:r>
              <a:rPr lang="en-US" altLang="zh-TW" dirty="0"/>
              <a:t>Larger kernel </a:t>
            </a:r>
            <a:r>
              <a:rPr lang="en-US" altLang="zh-TW" dirty="0" smtClean="0"/>
              <a:t>leads to lower resolutions</a:t>
            </a:r>
            <a:endParaRPr lang="en-US" altLang="zh-TW" dirty="0"/>
          </a:p>
          <a:p>
            <a:pPr lvl="2"/>
            <a:r>
              <a:rPr lang="en-US" altLang="zh-TW" dirty="0"/>
              <a:t>Larger kernel </a:t>
            </a:r>
            <a:r>
              <a:rPr lang="en-US" altLang="zh-TW" dirty="0" smtClean="0"/>
              <a:t>leads to fewer parameters</a:t>
            </a:r>
            <a:endParaRPr lang="en-US" altLang="zh-TW" dirty="0"/>
          </a:p>
          <a:p>
            <a:pPr lvl="2"/>
            <a:r>
              <a:rPr lang="en-US" altLang="zh-TW" dirty="0"/>
              <a:t>Larger </a:t>
            </a:r>
            <a:r>
              <a:rPr lang="en-US" altLang="zh-TW" dirty="0" smtClean="0"/>
              <a:t>kernel leads to lower </a:t>
            </a:r>
            <a:r>
              <a:rPr lang="en-US" altLang="zh-TW" dirty="0"/>
              <a:t>accuracy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7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3748"/>
              </p:ext>
            </p:extLst>
          </p:nvPr>
        </p:nvGraphicFramePr>
        <p:xfrm>
          <a:off x="1233720" y="3986448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33936"/>
              </p:ext>
            </p:extLst>
          </p:nvPr>
        </p:nvGraphicFramePr>
        <p:xfrm>
          <a:off x="4555373" y="455257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233720" y="3986448"/>
            <a:ext cx="1352991" cy="11147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117780" y="4962712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80" y="4962712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323130" y="496271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130" y="4962712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814327"/>
              </p:ext>
            </p:extLst>
          </p:nvPr>
        </p:nvGraphicFramePr>
        <p:xfrm>
          <a:off x="6938801" y="4395970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2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the most important feature in the block</a:t>
            </a:r>
            <a:endParaRPr lang="en-US" altLang="zh-TW" dirty="0"/>
          </a:p>
          <a:p>
            <a:pPr lvl="1"/>
            <a:r>
              <a:rPr lang="en-US" altLang="zh-TW" dirty="0"/>
              <a:t>Average number (average pooling)</a:t>
            </a:r>
          </a:p>
          <a:p>
            <a:pPr lvl="1"/>
            <a:r>
              <a:rPr lang="en-US" altLang="zh-TW" dirty="0"/>
              <a:t>Maximum </a:t>
            </a:r>
            <a:r>
              <a:rPr lang="en-US" altLang="zh-TW" dirty="0" smtClean="0"/>
              <a:t>in </a:t>
            </a:r>
            <a:r>
              <a:rPr lang="en-US" altLang="zh-TW" dirty="0"/>
              <a:t>the block (max-pooling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Reduce the dimensions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8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27805"/>
              </p:ext>
            </p:extLst>
          </p:nvPr>
        </p:nvGraphicFramePr>
        <p:xfrm>
          <a:off x="1656682" y="3580903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向右箭號 5"/>
          <p:cNvSpPr/>
          <p:nvPr/>
        </p:nvSpPr>
        <p:spPr>
          <a:xfrm>
            <a:off x="3760513" y="3963510"/>
            <a:ext cx="1507439" cy="506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28644" y="460229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Average pooling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34163" y="399546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-1.67</a:t>
            </a:r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65754"/>
              </p:ext>
            </p:extLst>
          </p:nvPr>
        </p:nvGraphicFramePr>
        <p:xfrm>
          <a:off x="1656682" y="5112575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向右箭號 9"/>
          <p:cNvSpPr/>
          <p:nvPr/>
        </p:nvSpPr>
        <p:spPr>
          <a:xfrm>
            <a:off x="3814633" y="5495182"/>
            <a:ext cx="1507439" cy="506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719783" y="612370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Max-pooling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2935" y="56321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6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65465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 and Pooling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</a:t>
            </a:r>
            <a:r>
              <a:rPr lang="en-US" altLang="zh-TW" dirty="0" smtClean="0"/>
              <a:t>tep by Step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9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20646"/>
              </p:ext>
            </p:extLst>
          </p:nvPr>
        </p:nvGraphicFramePr>
        <p:xfrm>
          <a:off x="120067" y="1476375"/>
          <a:ext cx="2705982" cy="2229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9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75867"/>
              </p:ext>
            </p:extLst>
          </p:nvPr>
        </p:nvGraphicFramePr>
        <p:xfrm>
          <a:off x="3564296" y="1907581"/>
          <a:ext cx="138933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730640"/>
              </p:ext>
            </p:extLst>
          </p:nvPr>
        </p:nvGraphicFramePr>
        <p:xfrm>
          <a:off x="6099037" y="1724701"/>
          <a:ext cx="2363324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65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57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38241"/>
              </p:ext>
            </p:extLst>
          </p:nvPr>
        </p:nvGraphicFramePr>
        <p:xfrm>
          <a:off x="2595120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12329"/>
              </p:ext>
            </p:extLst>
          </p:nvPr>
        </p:nvGraphicFramePr>
        <p:xfrm>
          <a:off x="493674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01084"/>
              </p:ext>
            </p:extLst>
          </p:nvPr>
        </p:nvGraphicFramePr>
        <p:xfrm>
          <a:off x="4727698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-3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77320"/>
              </p:ext>
            </p:extLst>
          </p:nvPr>
        </p:nvGraphicFramePr>
        <p:xfrm>
          <a:off x="6899187" y="3948498"/>
          <a:ext cx="1563174" cy="1272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0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-10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-12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-6</a:t>
                      </a:r>
                      <a:endParaRPr lang="zh-TW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4286" y="1498055"/>
            <a:ext cx="1354577" cy="1091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8" y="2312216"/>
                <a:ext cx="22922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89" r="-13158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09" y="2312216"/>
                <a:ext cx="2372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7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3.33333E-6 L 0.04965 3.33333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5 -4.44444E-6 L 0.10399 0.0013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9 0.00139 L 0.14861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</p:bld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55813</TotalTime>
  <Words>2920</Words>
  <Application>Microsoft Office PowerPoint</Application>
  <PresentationFormat>如螢幕大小 (4:3)</PresentationFormat>
  <Paragraphs>1920</Paragraphs>
  <Slides>59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6" baseType="lpstr">
      <vt:lpstr>新細明體</vt:lpstr>
      <vt:lpstr>Lucida Fax</vt:lpstr>
      <vt:lpstr>Ebrima</vt:lpstr>
      <vt:lpstr>微軟正黑體</vt:lpstr>
      <vt:lpstr>Candara</vt:lpstr>
      <vt:lpstr>Arial</vt:lpstr>
      <vt:lpstr>Cambria Math</vt:lpstr>
      <vt:lpstr>Segoe UI</vt:lpstr>
      <vt:lpstr>Calibri</vt:lpstr>
      <vt:lpstr>Helvetica</vt:lpstr>
      <vt:lpstr>Arial Unicode MS</vt:lpstr>
      <vt:lpstr>Century Gothic</vt:lpstr>
      <vt:lpstr>Wingdings</vt:lpstr>
      <vt:lpstr>Wingdings 3</vt:lpstr>
      <vt:lpstr>Open Sans Semibold</vt:lpstr>
      <vt:lpstr>Open Sans Light</vt:lpstr>
      <vt:lpstr>絲縷</vt:lpstr>
      <vt:lpstr>[BigData] 07 Convolutional Neural Networks and Recurrent Neural Networks</vt:lpstr>
      <vt:lpstr>Convolutional Neural Networks</vt:lpstr>
      <vt:lpstr>The Image Recognition Problem</vt:lpstr>
      <vt:lpstr>In the Real World</vt:lpstr>
      <vt:lpstr>A Brief Example for Convolutional Neural Network</vt:lpstr>
      <vt:lpstr>The Image Input</vt:lpstr>
      <vt:lpstr>Convolution </vt:lpstr>
      <vt:lpstr>Pooling Layer</vt:lpstr>
      <vt:lpstr>Convolution and Pooling Step by Step</vt:lpstr>
      <vt:lpstr>Convolution and Pooling Step by Step</vt:lpstr>
      <vt:lpstr>Convolution and Pooling Step by Step</vt:lpstr>
      <vt:lpstr>Convolution and Pooling Step by Step</vt:lpstr>
      <vt:lpstr>After Convolution and Pooling</vt:lpstr>
      <vt:lpstr>After Convolution and Pooling</vt:lpstr>
      <vt:lpstr>A Brief Example for Convolutional Neural Network</vt:lpstr>
      <vt:lpstr>How to Design a Good CNN</vt:lpstr>
      <vt:lpstr>1st problem: Different Sizes of Images</vt:lpstr>
      <vt:lpstr>2nd problem: The Boundaries of Images</vt:lpstr>
      <vt:lpstr>The Solution: Zero Padding</vt:lpstr>
      <vt:lpstr>The Hyper Parameters for CNN</vt:lpstr>
      <vt:lpstr>Kernel Sizes</vt:lpstr>
      <vt:lpstr>Stride </vt:lpstr>
      <vt:lpstr>The Hyper Parameters for CNN</vt:lpstr>
      <vt:lpstr>The Number of Parameters</vt:lpstr>
      <vt:lpstr>The Number of Parameters</vt:lpstr>
      <vt:lpstr>Which Data is Good for CNN</vt:lpstr>
      <vt:lpstr>Recurrent Neural Networks</vt:lpstr>
      <vt:lpstr>Consider a Problem</vt:lpstr>
      <vt:lpstr>Recurrent Neural Networks</vt:lpstr>
      <vt:lpstr>Inside a Standard RNN</vt:lpstr>
      <vt:lpstr>The Types of RNN</vt:lpstr>
      <vt:lpstr>One to Many</vt:lpstr>
      <vt:lpstr>Many to One</vt:lpstr>
      <vt:lpstr>Many to Many (synced)</vt:lpstr>
      <vt:lpstr>Many to Many (unsynced)</vt:lpstr>
      <vt:lpstr>Training on RNN</vt:lpstr>
      <vt:lpstr>Long Short Term Memory</vt:lpstr>
      <vt:lpstr>Another Problem of RNN</vt:lpstr>
      <vt:lpstr>The Memories in LSTM</vt:lpstr>
      <vt:lpstr>The Structure of LSTM</vt:lpstr>
      <vt:lpstr>The meaning in each block</vt:lpstr>
      <vt:lpstr>The Memory in LSTM</vt:lpstr>
      <vt:lpstr>Forget Gate</vt:lpstr>
      <vt:lpstr>Input Gate</vt:lpstr>
      <vt:lpstr>Update Cell State</vt:lpstr>
      <vt:lpstr>Output Gate</vt:lpstr>
      <vt:lpstr>Training LSTM</vt:lpstr>
      <vt:lpstr>How to design a good LSTM</vt:lpstr>
      <vt:lpstr>The Hyper Parameters</vt:lpstr>
      <vt:lpstr>The Random Variables</vt:lpstr>
      <vt:lpstr>The Number of variables</vt:lpstr>
      <vt:lpstr>The Number of Variables</vt:lpstr>
      <vt:lpstr>Which Data is Good for LSTM</vt:lpstr>
      <vt:lpstr>Thank you for your listening</vt:lpstr>
      <vt:lpstr>backup</vt:lpstr>
      <vt:lpstr>After Convolution and Pooling</vt:lpstr>
      <vt:lpstr>After Convolution and Pooling</vt:lpstr>
      <vt:lpstr>After Convolution and Pooling</vt:lpstr>
      <vt:lpstr>After Convolution and Pooling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Positive and Negative Sequential Patterns in a Progressive Database</dc:title>
  <dc:creator>KID</dc:creator>
  <cp:lastModifiedBy>user</cp:lastModifiedBy>
  <cp:revision>1743</cp:revision>
  <cp:lastPrinted>2017-10-30T05:49:36Z</cp:lastPrinted>
  <dcterms:created xsi:type="dcterms:W3CDTF">2014-02-12T10:52:41Z</dcterms:created>
  <dcterms:modified xsi:type="dcterms:W3CDTF">2018-05-10T13:54:33Z</dcterms:modified>
</cp:coreProperties>
</file>